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65" r:id="rId7"/>
    <p:sldId id="266" r:id="rId8"/>
    <p:sldId id="302" r:id="rId9"/>
    <p:sldId id="267" r:id="rId10"/>
    <p:sldId id="270" r:id="rId11"/>
    <p:sldId id="321" r:id="rId12"/>
    <p:sldId id="337" r:id="rId13"/>
    <p:sldId id="339" r:id="rId14"/>
    <p:sldId id="338" r:id="rId15"/>
    <p:sldId id="259" r:id="rId16"/>
    <p:sldId id="274" r:id="rId17"/>
    <p:sldId id="275" r:id="rId18"/>
    <p:sldId id="276" r:id="rId19"/>
    <p:sldId id="277" r:id="rId20"/>
    <p:sldId id="278" r:id="rId21"/>
    <p:sldId id="279" r:id="rId22"/>
    <p:sldId id="260" r:id="rId23"/>
    <p:sldId id="282" r:id="rId24"/>
    <p:sldId id="283" r:id="rId25"/>
    <p:sldId id="299" r:id="rId26"/>
    <p:sldId id="340" r:id="rId27"/>
    <p:sldId id="261" r:id="rId28"/>
    <p:sldId id="288" r:id="rId29"/>
    <p:sldId id="289" r:id="rId30"/>
    <p:sldId id="296" r:id="rId31"/>
  </p:sldIdLst>
  <p:sldSz cx="12192000" cy="6858000"/>
  <p:notesSz cx="6858000" cy="9144000"/>
  <p:embeddedFontLst>
    <p:embeddedFont>
      <p:font typeface="Aparajita" panose="020B0604020202020204" pitchFamily="34" charset="0"/>
      <p:regular r:id="rId35"/>
      <p:bold r:id="rId36"/>
      <p:italic r:id="rId37"/>
      <p:boldItalic r:id="rId38"/>
    </p:embeddedFont>
    <p:embeddedFont>
      <p:font typeface="Impact" panose="020B0806030902050204" pitchFamily="34" charset="0"/>
      <p:regular r:id="rId39"/>
    </p:embeddedFont>
    <p:embeddedFont>
      <p:font typeface="微软雅黑" panose="020B0503020204020204" charset="-122"/>
      <p:regular r:id="rId40"/>
    </p:embeddedFont>
    <p:embeddedFont>
      <p:font typeface="汉仪程行简" panose="00020600040101010101" charset="-122"/>
      <p:regular r:id="rId41"/>
    </p:embeddedFont>
    <p:embeddedFont>
      <p:font typeface="Futura Md BT" panose="020B0602020204020303"/>
      <p:regular r:id="rId42"/>
      <p:bold r:id="rId43"/>
      <p:boldItalic r:id="rId44"/>
    </p:embeddedFont>
    <p:embeddedFont>
      <p:font typeface="Calibri" panose="020F0502020204030204" charset="0"/>
      <p:regular r:id="rId45"/>
      <p:bold r:id="rId46"/>
      <p:italic r:id="rId47"/>
      <p:boldItalic r:id="rId48"/>
    </p:embeddedFont>
    <p:embeddedFont>
      <p:font typeface="Open Sans" panose="020B0606030504020204" pitchFamily="34" charset="0"/>
      <p:regular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ec1a6ba-98eb-4d38-bf60-dc5652ffda0a}">
          <p14:sldIdLst>
            <p14:sldId id="256"/>
            <p14:sldId id="257"/>
            <p14:sldId id="258"/>
            <p14:sldId id="265"/>
            <p14:sldId id="266"/>
            <p14:sldId id="302"/>
          </p14:sldIdLst>
        </p14:section>
        <p14:section name="无标题节" id="{6bb70c60-331f-4b61-aa82-72d2aa57769e}">
          <p14:sldIdLst>
            <p14:sldId id="267"/>
            <p14:sldId id="270"/>
            <p14:sldId id="321"/>
            <p14:sldId id="337"/>
            <p14:sldId id="339"/>
            <p14:sldId id="338"/>
            <p14:sldId id="259"/>
            <p14:sldId id="274"/>
            <p14:sldId id="275"/>
            <p14:sldId id="276"/>
            <p14:sldId id="277"/>
            <p14:sldId id="278"/>
            <p14:sldId id="279"/>
            <p14:sldId id="260"/>
            <p14:sldId id="282"/>
            <p14:sldId id="283"/>
            <p14:sldId id="299"/>
            <p14:sldId id="340"/>
            <p14:sldId id="261"/>
            <p14:sldId id="288"/>
            <p14:sldId id="289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47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A3"/>
    <a:srgbClr val="F08B17"/>
    <a:srgbClr val="DC2019"/>
    <a:srgbClr val="463A93"/>
    <a:srgbClr val="222A73"/>
    <a:srgbClr val="0500A1"/>
    <a:srgbClr val="AB7F4C"/>
    <a:srgbClr val="F8F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122" autoAdjust="0"/>
    <p:restoredTop sz="94660"/>
  </p:normalViewPr>
  <p:slideViewPr>
    <p:cSldViewPr snapToGrid="0" showGuides="1">
      <p:cViewPr>
        <p:scale>
          <a:sx n="71" d="100"/>
          <a:sy n="71" d="100"/>
        </p:scale>
        <p:origin x="1248" y="936"/>
      </p:cViewPr>
      <p:guideLst>
        <p:guide orient="horz" pos="1947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6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tags" Target="tags/tag33.xml"/><Relationship Id="rId5" Type="http://schemas.openxmlformats.org/officeDocument/2006/relationships/notesMaster" Target="notesMasters/notesMaster1.xml"/><Relationship Id="rId49" Type="http://schemas.openxmlformats.org/officeDocument/2006/relationships/font" Target="fonts/font15.fntdata"/><Relationship Id="rId48" Type="http://schemas.openxmlformats.org/officeDocument/2006/relationships/font" Target="fonts/font14.fntdata"/><Relationship Id="rId47" Type="http://schemas.openxmlformats.org/officeDocument/2006/relationships/font" Target="fonts/font13.fntdata"/><Relationship Id="rId46" Type="http://schemas.openxmlformats.org/officeDocument/2006/relationships/font" Target="fonts/font12.fntdata"/><Relationship Id="rId45" Type="http://schemas.openxmlformats.org/officeDocument/2006/relationships/font" Target="fonts/font11.fntdata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" Target="slides/slide2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EA70-92CC-47C6-885C-526CAEDA62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C0923-C284-4E37-8448-B38753F221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0923-C284-4E37-8448-B38753F22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fld id="{6B91CB06-238C-46E9-A29C-281D466DDFC4}" type="slidenum">
              <a:rPr lang="zh-CN" altLang="en-US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fld id="{6B91CB06-238C-46E9-A29C-281D466DDFC4}" type="slidenum">
              <a:rPr lang="zh-CN" altLang="en-US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0923-C284-4E37-8448-B38753F22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0923-C284-4E37-8448-B38753F22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0923-C284-4E37-8448-B38753F22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0923-C284-4E37-8448-B38753F22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fld id="{6B91CB06-238C-46E9-A29C-281D466DDFC4}" type="slidenum">
              <a:rPr lang="zh-CN" altLang="en-US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fld id="{6B91CB06-238C-46E9-A29C-281D466DDFC4}" type="slidenum">
              <a:rPr lang="zh-CN" altLang="en-US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fld id="{6B91CB06-238C-46E9-A29C-281D466DDFC4}" type="slidenum">
              <a:rPr lang="zh-CN" altLang="en-US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"/>
            <a:ext cx="12192000" cy="685630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37067" y="203199"/>
            <a:ext cx="11717865" cy="6468534"/>
          </a:xfrm>
          <a:prstGeom prst="roundRect">
            <a:avLst>
              <a:gd name="adj" fmla="val 3214"/>
            </a:avLst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63" y="407417"/>
            <a:ext cx="1399925" cy="84266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2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.xml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tags" Target="../tags/tag26.xml"/><Relationship Id="rId5" Type="http://schemas.openxmlformats.org/officeDocument/2006/relationships/image" Target="../media/image27.jpeg"/><Relationship Id="rId4" Type="http://schemas.openxmlformats.org/officeDocument/2006/relationships/tags" Target="../tags/tag25.xml"/><Relationship Id="rId3" Type="http://schemas.openxmlformats.org/officeDocument/2006/relationships/image" Target="../media/image26.png"/><Relationship Id="rId2" Type="http://schemas.openxmlformats.org/officeDocument/2006/relationships/tags" Target="../tags/tag24.xml"/><Relationship Id="rId19" Type="http://schemas.openxmlformats.org/officeDocument/2006/relationships/notesSlide" Target="../notesSlides/notesSlide15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32.xml"/><Relationship Id="rId16" Type="http://schemas.openxmlformats.org/officeDocument/2006/relationships/image" Target="../media/image32.jpeg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image" Target="../media/image31.jpeg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image" Target="../media/image30.jpeg"/><Relationship Id="rId1" Type="http://schemas.openxmlformats.org/officeDocument/2006/relationships/tags" Target="../tags/tag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7.xml"/><Relationship Id="rId6" Type="http://schemas.openxmlformats.org/officeDocument/2006/relationships/image" Target="../media/image14.jpeg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9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"/>
            <a:ext cx="12192000" cy="685630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880221" y="1925061"/>
            <a:ext cx="4723765" cy="1475873"/>
            <a:chOff x="6931656" y="1844162"/>
            <a:chExt cx="4723765" cy="1475873"/>
          </a:xfrm>
        </p:grpSpPr>
        <p:sp>
          <p:nvSpPr>
            <p:cNvPr id="11" name="文本框 10"/>
            <p:cNvSpPr txBox="1"/>
            <p:nvPr/>
          </p:nvSpPr>
          <p:spPr>
            <a:xfrm>
              <a:off x="6931656" y="1844162"/>
              <a:ext cx="472376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rgbClr val="222A73"/>
                  </a:solidFill>
                  <a:latin typeface="方正兰亭中粗黑_GBK" panose="02000000000000000000" pitchFamily="2" charset="-122"/>
                  <a:ea typeface="方正兰亭中粗黑_GBK" panose="02000000000000000000" pitchFamily="2" charset="-122"/>
                </a:rPr>
                <a:t>厦门通城建辉工贸有限公司</a:t>
              </a:r>
              <a:endParaRPr lang="zh-CN" altLang="en-US" sz="2800" dirty="0">
                <a:solidFill>
                  <a:srgbClr val="222A73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698227" y="3021965"/>
              <a:ext cx="3314516" cy="298070"/>
            </a:xfrm>
            <a:prstGeom prst="rect">
              <a:avLst/>
            </a:prstGeom>
            <a:solidFill>
              <a:srgbClr val="222A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spc="300" dirty="0" smtClean="0">
                  <a:latin typeface="思源黑体" panose="020B0500000000000000" pitchFamily="34" charset="-122"/>
                  <a:ea typeface="思源黑体" panose="020B0500000000000000" pitchFamily="34" charset="-122"/>
                </a:rPr>
                <a:t>梦想！从这里起航！ </a:t>
              </a:r>
              <a:r>
                <a:rPr lang="en-US" altLang="zh-CN" sz="1500" dirty="0" smtClean="0">
                  <a:latin typeface="思源黑体" panose="020B0500000000000000" pitchFamily="34" charset="-122"/>
                  <a:ea typeface="思源黑体" panose="020B0500000000000000" pitchFamily="34" charset="-122"/>
                </a:rPr>
                <a:t>JOIN US</a:t>
              </a:r>
              <a:endParaRPr lang="zh-CN" altLang="en-US" sz="1500" dirty="0"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23" name="Jason Mraz - I'm You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8673" y="-1505228"/>
            <a:ext cx="433493" cy="43349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239760" y="2513965"/>
            <a:ext cx="2310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 dirty="0">
                <a:solidFill>
                  <a:srgbClr val="222A73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rPr>
              <a:t>欢迎加入</a:t>
            </a:r>
            <a:endParaRPr lang="zh-CN" altLang="en-US" sz="2800" dirty="0">
              <a:solidFill>
                <a:srgbClr val="222A73"/>
              </a:solidFill>
              <a:latin typeface="方正兰亭中粗黑_GBK" panose="02000000000000000000" pitchFamily="2" charset="-122"/>
              <a:ea typeface="方正兰亭中粗黑_GBK" panose="020000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647555" y="6249670"/>
            <a:ext cx="2480310" cy="5530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制作：陈小庆</a:t>
            </a:r>
            <a:endParaRPr lang="zh-CN" altLang="en-US" sz="30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82030" y="626448"/>
            <a:ext cx="2838581" cy="668656"/>
            <a:chOff x="701347" y="639895"/>
            <a:chExt cx="2838581" cy="668656"/>
          </a:xfrm>
        </p:grpSpPr>
        <p:sp>
          <p:nvSpPr>
            <p:cNvPr id="37" name="椭圆 36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01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325860" y="1031552"/>
              <a:ext cx="2214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rPr>
                <a:t>Creative campus recruitment Conference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Aparajita" panose="020B0604020202020204" pitchFamily="34" charset="0"/>
                <a:ea typeface="方正兰亭中粗黑_GBK" panose="02000000000000000000" pitchFamily="2" charset="-122"/>
                <a:cs typeface="Aparajita" panose="020B0604020202020204" pitchFamily="3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343025" y="558165"/>
            <a:ext cx="27705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a:bodyPr>
          <a:p>
            <a:pPr algn="ctr"/>
            <a:r>
              <a:rPr lang="zh-CN" altLang="en-US" sz="28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公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司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愿景</a:t>
            </a:r>
            <a:endParaRPr lang="zh-CN" altLang="en-US" sz="2800" b="1" dirty="0">
              <a:solidFill>
                <a:schemeClr val="tx1"/>
              </a:solidFill>
              <a:effectLst>
                <a:outerShdw blurRad="63500" dist="38100" dir="2700000" algn="tl" rotWithShape="0">
                  <a:prstClr val="black">
                    <a:alpha val="56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9005" y="1616075"/>
            <a:ext cx="9759950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tx1"/>
                </a:solidFill>
              </a:rPr>
              <a:t>我们的愿景是成为一家领先的五金制造工厂，以我们的实力、专业性以及对高品质产品的坚定承诺而闻名。我们努力优化生产流程以确保快速交货，并为我们的国际客户提供具有成本效益的解决方案。</a:t>
            </a:r>
            <a:endParaRPr lang="zh-CN" altLang="en-US" b="1" dirty="0">
              <a:solidFill>
                <a:schemeClr val="tx1"/>
              </a:solidFill>
            </a:endParaRPr>
          </a:p>
          <a:p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 is to be a leading hardware manufacturing factory renowned for our strength, professionalism, and unwavering commitment to high - quality products. We strive to optimize production processes to ensure rapid delivery and offer cost - effective solutions to our international clients.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70025" y="3519170"/>
            <a:ext cx="27705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a:bodyPr>
          <a:p>
            <a:pPr algn="ctr"/>
            <a:r>
              <a:rPr lang="zh-CN" altLang="en-US" sz="28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服务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宗旨</a:t>
            </a:r>
            <a:endParaRPr lang="zh-CN" altLang="en-US" sz="2800" b="1" dirty="0">
              <a:solidFill>
                <a:schemeClr val="tx1"/>
              </a:solidFill>
              <a:effectLst>
                <a:outerShdw blurRad="63500" dist="38100" dir="2700000" algn="tl" rotWithShape="0">
                  <a:prstClr val="black">
                    <a:alpha val="56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909030" y="3473788"/>
            <a:ext cx="560924" cy="560924"/>
          </a:xfrm>
          <a:prstGeom prst="ellipse">
            <a:avLst/>
          </a:prstGeom>
          <a:solidFill>
            <a:srgbClr val="463A93"/>
          </a:solidFill>
          <a:ln>
            <a:noFill/>
          </a:ln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en-US" altLang="zh-CN" sz="2400" dirty="0" smtClean="0">
                <a:latin typeface="Impact" panose="020B0806030902050204" pitchFamily="34" charset="0"/>
              </a:rPr>
              <a:t>02</a:t>
            </a:r>
            <a:endParaRPr lang="zh-CN" altLang="en-US" sz="2400" dirty="0">
              <a:latin typeface="Impact" panose="020B080603090205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29005" y="4271645"/>
            <a:ext cx="975995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tx1"/>
                </a:solidFill>
              </a:rPr>
              <a:t>我们的服务宗旨是以制造工厂的实力提供专业、高质量的服务。我们保证快速交货和有竞争力的价格，确保每位客户都能得到具有优质质量保障的一流产品。</a:t>
            </a:r>
            <a:endParaRPr lang="zh-CN" altLang="en-US" sz="2000" b="1" dirty="0">
              <a:solidFill>
                <a:schemeClr val="tx1"/>
              </a:solidFill>
            </a:endParaRPr>
          </a:p>
          <a:p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service tenet is to provide professional, high - quality service with the strength of a manufacturing factory. We guarantee prompt delivery and competitive prices, ensuring every client receives top - notch products with excellent quality assurance.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82030" y="626448"/>
            <a:ext cx="2908431" cy="624841"/>
            <a:chOff x="701347" y="639895"/>
            <a:chExt cx="2908431" cy="624841"/>
          </a:xfrm>
        </p:grpSpPr>
        <p:sp>
          <p:nvSpPr>
            <p:cNvPr id="37" name="椭圆 36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01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395710" y="987737"/>
              <a:ext cx="2214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rPr>
                <a:t>Creative campus recruitment Conference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Aparajita" panose="020B0604020202020204" pitchFamily="34" charset="0"/>
                <a:ea typeface="方正兰亭中粗黑_GBK" panose="02000000000000000000" pitchFamily="2" charset="-122"/>
                <a:cs typeface="Aparajita" panose="020B060402020202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76375" y="421005"/>
            <a:ext cx="28409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 b="1">
                <a:solidFill>
                  <a:schemeClr val="tx1"/>
                </a:solidFill>
              </a:rPr>
              <a:t>公</a:t>
            </a:r>
            <a:r>
              <a:rPr lang="en-US" altLang="zh-CN" sz="3000" b="1">
                <a:solidFill>
                  <a:schemeClr val="tx1"/>
                </a:solidFill>
              </a:rPr>
              <a:t>  </a:t>
            </a:r>
            <a:r>
              <a:rPr lang="zh-CN" altLang="en-US" sz="3000" b="1">
                <a:solidFill>
                  <a:schemeClr val="tx1"/>
                </a:solidFill>
              </a:rPr>
              <a:t>司</a:t>
            </a:r>
            <a:r>
              <a:rPr lang="en-US" altLang="zh-CN" sz="3000" b="1">
                <a:solidFill>
                  <a:schemeClr val="tx1"/>
                </a:solidFill>
              </a:rPr>
              <a:t>  </a:t>
            </a:r>
            <a:r>
              <a:rPr lang="zh-CN" altLang="en-US" sz="3000" b="1">
                <a:solidFill>
                  <a:schemeClr val="tx1"/>
                </a:solidFill>
              </a:rPr>
              <a:t>优</a:t>
            </a:r>
            <a:r>
              <a:rPr lang="en-US" altLang="zh-CN" sz="3000" b="1">
                <a:solidFill>
                  <a:schemeClr val="tx1"/>
                </a:solidFill>
              </a:rPr>
              <a:t>   </a:t>
            </a:r>
            <a:r>
              <a:rPr lang="zh-CN" altLang="en-US" sz="3000" b="1">
                <a:solidFill>
                  <a:schemeClr val="tx1"/>
                </a:solidFill>
              </a:rPr>
              <a:t>势</a:t>
            </a:r>
            <a:endParaRPr lang="zh-CN" altLang="en-US" sz="30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43025" y="1458336"/>
            <a:ext cx="812727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000" dirty="0">
                <a:solidFill>
                  <a:schemeClr val="tx1"/>
                </a:solidFill>
              </a:rPr>
              <a:t>1.生产规模与设施：</a:t>
            </a:r>
            <a:r>
              <a:rPr lang="en-US" sz="2000" dirty="0">
                <a:solidFill>
                  <a:schemeClr val="tx1"/>
                </a:solidFill>
              </a:rPr>
              <a:t>60</a:t>
            </a:r>
            <a:r>
              <a:rPr lang="zh-CN" altLang="en-US" sz="2000" dirty="0">
                <a:solidFill>
                  <a:schemeClr val="tx1"/>
                </a:solidFill>
              </a:rPr>
              <a:t>台冲压设备，</a:t>
            </a:r>
            <a:r>
              <a:rPr lang="en-US" altLang="zh-CN" sz="2000" dirty="0">
                <a:solidFill>
                  <a:schemeClr val="tx1"/>
                </a:solidFill>
              </a:rPr>
              <a:t>10</a:t>
            </a:r>
            <a:r>
              <a:rPr lang="zh-CN" altLang="en-US" sz="2000" dirty="0">
                <a:solidFill>
                  <a:schemeClr val="tx1"/>
                </a:solidFill>
              </a:rPr>
              <a:t>台攻丝机床，</a:t>
            </a:r>
            <a:r>
              <a:rPr lang="en-US" altLang="zh-CN" sz="2000" dirty="0">
                <a:solidFill>
                  <a:schemeClr val="tx1"/>
                </a:solidFill>
              </a:rPr>
              <a:t>8</a:t>
            </a:r>
            <a:r>
              <a:rPr lang="zh-CN" altLang="en-US" sz="2000" dirty="0">
                <a:solidFill>
                  <a:schemeClr val="tx1"/>
                </a:solidFill>
              </a:rPr>
              <a:t>台三轴四轴</a:t>
            </a:r>
            <a:r>
              <a:rPr lang="en-US" altLang="zh-CN" sz="2000" dirty="0">
                <a:solidFill>
                  <a:schemeClr val="tx1"/>
                </a:solidFill>
              </a:rPr>
              <a:t>CNC</a:t>
            </a:r>
            <a:r>
              <a:rPr lang="zh-CN" altLang="en-US" sz="2000" dirty="0">
                <a:solidFill>
                  <a:schemeClr val="tx1"/>
                </a:solidFill>
              </a:rPr>
              <a:t>加工中心，液压冲床，激光切割设备共计</a:t>
            </a:r>
            <a:r>
              <a:rPr lang="en-US" altLang="zh-CN" sz="2000" dirty="0">
                <a:solidFill>
                  <a:schemeClr val="tx1"/>
                </a:solidFill>
              </a:rPr>
              <a:t>120</a:t>
            </a:r>
            <a:r>
              <a:rPr lang="zh-CN" altLang="en-US" sz="2000" dirty="0">
                <a:solidFill>
                  <a:schemeClr val="tx1"/>
                </a:solidFill>
              </a:rPr>
              <a:t>台加工设备提供冲压加工，钣金冲压等精密加工业务，实现了制模、生产一体化。</a:t>
            </a:r>
            <a:endParaRPr sz="2000" dirty="0">
              <a:solidFill>
                <a:schemeClr val="tx1"/>
              </a:solidFill>
            </a:endParaRPr>
          </a:p>
          <a:p>
            <a:r>
              <a:rPr sz="2000" dirty="0">
                <a:solidFill>
                  <a:schemeClr val="tx1"/>
                </a:solidFill>
              </a:rPr>
              <a:t>2.专业经验：拥有21年五金定制行业经验</a:t>
            </a:r>
            <a:endParaRPr sz="2000" dirty="0">
              <a:solidFill>
                <a:schemeClr val="tx1"/>
              </a:solidFill>
            </a:endParaRPr>
          </a:p>
          <a:p>
            <a:r>
              <a:rPr sz="2000" dirty="0">
                <a:solidFill>
                  <a:schemeClr val="tx1"/>
                </a:solidFill>
              </a:rPr>
              <a:t>3.定制化服务：设计团队具备根据客户独特需求定制五金产品的专业能力。无论是特殊的形状、尺寸、还是功能，为您所有的五金需求提供广泛的定制解决方案</a:t>
            </a:r>
            <a:endParaRPr sz="2000" dirty="0">
              <a:solidFill>
                <a:schemeClr val="tx1"/>
              </a:solidFill>
            </a:endParaRPr>
          </a:p>
          <a:p>
            <a:r>
              <a:rPr sz="2000" dirty="0">
                <a:solidFill>
                  <a:schemeClr val="tx1"/>
                </a:solidFill>
              </a:rPr>
              <a:t>4.质量控制体系：我们在整个生产过程中实施严格的质量控制体系。从原材料检验到最终产品测试，每一步都受到严密监控。确保我们的产品符合国际质量标准和可靠性</a:t>
            </a:r>
            <a:endParaRPr sz="2000" dirty="0">
              <a:solidFill>
                <a:schemeClr val="tx1"/>
              </a:solidFill>
            </a:endParaRPr>
          </a:p>
          <a:p>
            <a:r>
              <a:rPr sz="2000" dirty="0">
                <a:solidFill>
                  <a:schemeClr val="tx1"/>
                </a:solidFill>
              </a:rPr>
              <a:t>5.认证与荣誉：我们工厂已经获得了众多认证，包括ISO9001、SGS、CE、BSCI，这些认证证明了我们对五金制造质量的鉴定承诺和持续改进。</a:t>
            </a:r>
            <a:endParaRPr sz="2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82030" y="626448"/>
            <a:ext cx="2908431" cy="624841"/>
            <a:chOff x="701347" y="639895"/>
            <a:chExt cx="2908431" cy="624841"/>
          </a:xfrm>
        </p:grpSpPr>
        <p:sp>
          <p:nvSpPr>
            <p:cNvPr id="37" name="椭圆 36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01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395710" y="987737"/>
              <a:ext cx="2214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rPr>
                <a:t>Creative campus recruitment Conference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Aparajita" panose="020B0604020202020204" pitchFamily="34" charset="0"/>
                <a:ea typeface="方正兰亭中粗黑_GBK" panose="02000000000000000000" pitchFamily="2" charset="-122"/>
                <a:cs typeface="Aparajita" panose="020B0604020202020204" pitchFamily="3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343025" y="467519"/>
            <a:ext cx="2639060" cy="5067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a:bodyPr>
          <a:p>
            <a:pPr algn="ctr"/>
            <a:r>
              <a:rPr lang="zh-CN" altLang="en-US" sz="27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公</a:t>
            </a:r>
            <a:r>
              <a:rPr lang="en-US" altLang="zh-CN" sz="27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27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司</a:t>
            </a:r>
            <a:r>
              <a:rPr lang="en-US" altLang="zh-CN" sz="27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27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内</a:t>
            </a:r>
            <a:r>
              <a:rPr lang="en-US" altLang="zh-CN" sz="27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27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部</a:t>
            </a:r>
            <a:r>
              <a:rPr lang="en-US" altLang="zh-CN" sz="27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27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培</a:t>
            </a:r>
            <a:r>
              <a:rPr lang="en-US" altLang="zh-CN" sz="27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2700" b="1" dirty="0">
                <a:solidFill>
                  <a:schemeClr val="tx1"/>
                </a:solidFill>
                <a:effectLst>
                  <a:outerShdw blurRad="63500" dist="38100" dir="2700000" algn="tl" rotWithShape="0">
                    <a:prstClr val="black">
                      <a:alpha val="56000"/>
                    </a:prstClr>
                  </a:outerShdw>
                </a:effectLst>
                <a:cs typeface="+mn-ea"/>
                <a:sym typeface="+mn-lt"/>
              </a:rPr>
              <a:t>训</a:t>
            </a:r>
            <a:endParaRPr lang="zh-CN" altLang="en-US" sz="2700" b="1" dirty="0">
              <a:solidFill>
                <a:schemeClr val="tx1"/>
              </a:solidFill>
              <a:effectLst>
                <a:outerShdw blurRad="63500" dist="38100" dir="2700000" algn="tl" rotWithShape="0">
                  <a:prstClr val="black">
                    <a:alpha val="56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74115" y="1760855"/>
            <a:ext cx="1965960" cy="2221230"/>
          </a:xfrm>
          <a:prstGeom prst="rect">
            <a:avLst/>
          </a:prstGeom>
          <a:blipFill>
            <a:blip r:embed="rId1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600450" y="1760855"/>
            <a:ext cx="1965960" cy="2221230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 flipH="1">
            <a:off x="1174115" y="4116070"/>
            <a:ext cx="2299970" cy="391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30000"/>
              </a:lnSpc>
            </a:pPr>
            <a:r>
              <a:rPr lang="zh-CN" alt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新人一周培训计划</a:t>
            </a:r>
            <a:endParaRPr lang="zh-CN" altLang="en-US" sz="15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027420" y="1760855"/>
            <a:ext cx="1965960" cy="2221230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6027420" y="4116070"/>
            <a:ext cx="2122805" cy="391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30000"/>
              </a:lnSpc>
            </a:pPr>
            <a:r>
              <a:rPr lang="zh-CN" alt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三个月培训计划</a:t>
            </a:r>
            <a:endParaRPr lang="zh-CN" altLang="en-US" sz="15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3600450" y="4116070"/>
            <a:ext cx="2426970" cy="391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30000"/>
              </a:lnSpc>
            </a:pPr>
            <a:r>
              <a:rPr lang="zh-CN" alt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一个月培训计划</a:t>
            </a:r>
            <a:endParaRPr lang="zh-CN" altLang="en-US" sz="15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74115" y="5015230"/>
            <a:ext cx="1015809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solidFill>
                  <a:schemeClr val="tx1"/>
                </a:solidFill>
                <a:cs typeface="+mn-ea"/>
                <a:sym typeface="+mn-lt"/>
              </a:rPr>
              <a:t>更系统，全面的培训，让新人在最短的时间内，学到整体规范的外贸知识。</a:t>
            </a:r>
            <a:endParaRPr lang="zh-CN" altLang="en-US" sz="15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5" grpId="0" bldLvl="0" animBg="1"/>
      <p:bldP spid="18" grpId="0"/>
      <p:bldP spid="20" grpId="0" bldLvl="0" animBg="1"/>
      <p:bldP spid="2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"/>
            <a:ext cx="12192000" cy="685630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994048" y="3612877"/>
            <a:ext cx="419925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spc="3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</a:rPr>
              <a:t>平台及福利</a:t>
            </a:r>
            <a:endParaRPr lang="zh-CN" altLang="en-US" sz="6000" b="1" spc="3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586158" y="4510009"/>
            <a:ext cx="7015034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1219200">
              <a:lnSpc>
                <a:spcPct val="200000"/>
              </a:lnSpc>
              <a:spcAft>
                <a:spcPts val="600"/>
              </a:spcAft>
              <a:defRPr/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为客户服务是我们存在的唯一理由，客户需求是我们发展的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原动我们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坚持以客户为中心，快速响应客户需求，持续为客户创造长期价值进而成就客户。为客户提供有效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服务。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82" y="337762"/>
            <a:ext cx="4136386" cy="24898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5387597" y="3017159"/>
            <a:ext cx="1662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3600" dirty="0" smtClean="0">
                <a:solidFill>
                  <a:srgbClr val="F08B17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Impact" panose="020B0806030902050204" pitchFamily="34" charset="0"/>
              </a:rPr>
              <a:t>PART 02</a:t>
            </a:r>
            <a:endParaRPr lang="zh-CN" altLang="en-US" sz="3600" dirty="0">
              <a:solidFill>
                <a:srgbClr val="F08B17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175560" y="4137641"/>
            <a:ext cx="745285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9211514" y="4137641"/>
            <a:ext cx="745285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/>
          <p:nvPr/>
        </p:nvSpPr>
        <p:spPr>
          <a:xfrm>
            <a:off x="6976745" y="2596515"/>
            <a:ext cx="3397885" cy="33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spc="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品质为先，诚信第一</a:t>
            </a:r>
            <a:endParaRPr lang="zh-CN" altLang="en-US" sz="1200" spc="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6976745" y="2252345"/>
            <a:ext cx="2484755" cy="276860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marL="381000" indent="-3810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  <a:cs typeface="+mn-ea"/>
                <a:sym typeface="+mn-lt"/>
              </a:rPr>
              <a:t>服务宗旨</a:t>
            </a:r>
            <a:endParaRPr lang="zh-CN" altLang="en-US" b="1" kern="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6976745" y="3656965"/>
            <a:ext cx="3397885" cy="33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正直诚信，以人为本，团队协作，持续增长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6976745" y="3329940"/>
            <a:ext cx="2484755" cy="276860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marL="381000" indent="-3810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charset="-122"/>
                <a:cs typeface="+mn-ea"/>
                <a:sym typeface="+mn-lt"/>
              </a:rPr>
              <a:t>价值观念</a:t>
            </a:r>
            <a:endParaRPr lang="en-US" altLang="zh-CN" b="1" kern="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96975" y="2037051"/>
            <a:ext cx="4163406" cy="3210960"/>
            <a:chOff x="757354" y="2108861"/>
            <a:chExt cx="5648730" cy="4356492"/>
          </a:xfrm>
        </p:grpSpPr>
        <p:sp>
          <p:nvSpPr>
            <p:cNvPr id="5" name="六边形 4"/>
            <p:cNvSpPr/>
            <p:nvPr/>
          </p:nvSpPr>
          <p:spPr>
            <a:xfrm>
              <a:off x="757354" y="3603717"/>
              <a:ext cx="1598280" cy="1377827"/>
            </a:xfrm>
            <a:prstGeom prst="hexagon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六边形 5"/>
            <p:cNvSpPr/>
            <p:nvPr/>
          </p:nvSpPr>
          <p:spPr>
            <a:xfrm>
              <a:off x="3457654" y="2108861"/>
              <a:ext cx="1598280" cy="1377827"/>
            </a:xfrm>
            <a:prstGeom prst="hexagon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六边形 6"/>
            <p:cNvSpPr/>
            <p:nvPr/>
          </p:nvSpPr>
          <p:spPr>
            <a:xfrm>
              <a:off x="2107504" y="2853525"/>
              <a:ext cx="1598280" cy="1377827"/>
            </a:xfrm>
            <a:prstGeom prst="hexagon">
              <a:avLst/>
            </a:prstGeom>
            <a:solidFill>
              <a:srgbClr val="F08B17"/>
            </a:solidFill>
            <a:ln w="38100"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高效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六边形 7"/>
            <p:cNvSpPr/>
            <p:nvPr/>
          </p:nvSpPr>
          <p:spPr>
            <a:xfrm>
              <a:off x="2107504" y="4353909"/>
              <a:ext cx="1598280" cy="1377827"/>
            </a:xfrm>
            <a:prstGeom prst="hexagon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六边形 8"/>
            <p:cNvSpPr/>
            <p:nvPr/>
          </p:nvSpPr>
          <p:spPr>
            <a:xfrm>
              <a:off x="4807804" y="4353909"/>
              <a:ext cx="1598280" cy="1377827"/>
            </a:xfrm>
            <a:prstGeom prst="hexagon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六边形 17"/>
            <p:cNvSpPr/>
            <p:nvPr/>
          </p:nvSpPr>
          <p:spPr>
            <a:xfrm>
              <a:off x="3457654" y="3598193"/>
              <a:ext cx="1598280" cy="1377827"/>
            </a:xfrm>
            <a:prstGeom prst="hexagon">
              <a:avLst/>
            </a:prstGeom>
            <a:solidFill>
              <a:srgbClr val="0051A3"/>
            </a:solidFill>
            <a:ln w="38100"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品质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六边形 18"/>
            <p:cNvSpPr/>
            <p:nvPr/>
          </p:nvSpPr>
          <p:spPr>
            <a:xfrm>
              <a:off x="4807803" y="2776417"/>
              <a:ext cx="1598280" cy="1377827"/>
            </a:xfrm>
            <a:prstGeom prst="hexagon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专注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六边形 19"/>
            <p:cNvSpPr/>
            <p:nvPr/>
          </p:nvSpPr>
          <p:spPr>
            <a:xfrm>
              <a:off x="3438855" y="5087526"/>
              <a:ext cx="1598280" cy="1377827"/>
            </a:xfrm>
            <a:prstGeom prst="hexagon">
              <a:avLst/>
            </a:prstGeom>
            <a:solidFill>
              <a:srgbClr val="CBA260"/>
            </a:solidFill>
            <a:ln w="38100"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诚信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46" name="椭圆 45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02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48" name="文本框 47"/>
              <p:cNvSpPr txBox="1"/>
              <p:nvPr/>
            </p:nvSpPr>
            <p:spPr>
              <a:xfrm>
                <a:off x="1368816" y="59151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企业文化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848773" y="2050142"/>
            <a:ext cx="3096747" cy="89255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4000" b="1" kern="0" dirty="0">
                <a:solidFill>
                  <a:srgbClr val="0051A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荣誉时刻</a:t>
            </a:r>
            <a:endParaRPr lang="zh-CN" altLang="en-US" sz="4000" b="1" kern="0" dirty="0">
              <a:solidFill>
                <a:srgbClr val="0051A3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020713" y="2358855"/>
            <a:ext cx="2295821" cy="46166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HONOR TIME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05575" y="3221990"/>
            <a:ext cx="3665220" cy="33083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2013</a:t>
            </a:r>
            <a:r>
              <a:rPr lang="zh-CN" altLang="en-US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年获取</a:t>
            </a:r>
            <a:r>
              <a:rPr lang="en-US" altLang="zh-CN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ISO 9001</a:t>
            </a:r>
            <a:r>
              <a:rPr lang="zh-CN" altLang="en-US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质量体系认证</a:t>
            </a:r>
            <a:endParaRPr lang="zh-CN" altLang="en-US" sz="1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976348" y="3122934"/>
            <a:ext cx="1507953" cy="506292"/>
          </a:xfrm>
          <a:prstGeom prst="roundRect">
            <a:avLst/>
          </a:prstGeom>
          <a:solidFill>
            <a:srgbClr val="0051A3"/>
          </a:soli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2013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年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505575" y="3884930"/>
            <a:ext cx="2428875" cy="33083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Open Sans" panose="020B0606030504020204" pitchFamily="34" charset="0"/>
                <a:sym typeface="+mn-ea"/>
              </a:rPr>
              <a:t>2</a:t>
            </a:r>
            <a:r>
              <a:rPr lang="en-US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0</a:t>
            </a:r>
            <a:r>
              <a:rPr lang="en-US" sz="12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16</a:t>
            </a:r>
            <a:r>
              <a:rPr lang="zh-CN" altLang="en-US" sz="12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年通过</a:t>
            </a:r>
            <a:r>
              <a:rPr lang="en-US" altLang="zh-CN" sz="12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SGS</a:t>
            </a:r>
            <a:r>
              <a:rPr lang="zh-CN" altLang="en-US" sz="12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认证</a:t>
            </a:r>
            <a:endParaRPr lang="zh-CN" altLang="en-US" sz="12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4964600" y="3775811"/>
            <a:ext cx="1507953" cy="506292"/>
          </a:xfrm>
          <a:prstGeom prst="roundRect">
            <a:avLst/>
          </a:prstGeom>
          <a:solidFill>
            <a:srgbClr val="F08B17"/>
          </a:soli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2016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年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505575" y="4599940"/>
            <a:ext cx="2514600" cy="33083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2017</a:t>
            </a:r>
            <a:r>
              <a:rPr lang="zh-CN" altLang="en-US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年获得</a:t>
            </a:r>
            <a:r>
              <a:rPr lang="en-US" altLang="zh-CN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BSCI</a:t>
            </a:r>
            <a:r>
              <a:rPr lang="zh-CN" altLang="en-US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认证</a:t>
            </a:r>
            <a:endParaRPr lang="zh-CN" altLang="en-US" sz="1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4964598" y="4491086"/>
            <a:ext cx="1507953" cy="506292"/>
          </a:xfrm>
          <a:prstGeom prst="roundRect">
            <a:avLst/>
          </a:prstGeom>
          <a:solidFill>
            <a:srgbClr val="0051A3"/>
          </a:soli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2017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年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505575" y="5320030"/>
            <a:ext cx="2668905" cy="33083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1" dirty="0">
                <a:solidFill>
                  <a:schemeClr val="tx1"/>
                </a:solidFill>
                <a:latin typeface="+mn-ea"/>
                <a:cs typeface="+mn-ea"/>
                <a:sym typeface="微软雅黑" panose="020B0503020204020204" charset="-122"/>
              </a:rPr>
              <a:t>注册资金到达</a:t>
            </a:r>
            <a:r>
              <a:rPr lang="en-US" altLang="zh-CN" sz="1200" b="1" dirty="0">
                <a:solidFill>
                  <a:schemeClr val="tx1"/>
                </a:solidFill>
                <a:latin typeface="+mn-ea"/>
                <a:cs typeface="+mn-ea"/>
                <a:sym typeface="微软雅黑" panose="020B0503020204020204" charset="-122"/>
              </a:rPr>
              <a:t>1</a:t>
            </a:r>
            <a:r>
              <a:rPr lang="zh-CN" altLang="en-US" sz="1200" b="1" dirty="0">
                <a:solidFill>
                  <a:schemeClr val="tx1"/>
                </a:solidFill>
                <a:latin typeface="+mn-ea"/>
                <a:cs typeface="+mn-ea"/>
                <a:sym typeface="微软雅黑" panose="020B0503020204020204" charset="-122"/>
              </a:rPr>
              <a:t>千万</a:t>
            </a:r>
            <a:endParaRPr lang="zh-CN" altLang="en-US" sz="1200" b="1" dirty="0">
              <a:solidFill>
                <a:schemeClr val="tx1"/>
              </a:solidFill>
              <a:latin typeface="+mn-ea"/>
              <a:cs typeface="+mn-ea"/>
              <a:sym typeface="微软雅黑" panose="020B050302020402020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4964597" y="5211166"/>
            <a:ext cx="1507953" cy="506292"/>
          </a:xfrm>
          <a:prstGeom prst="roundRect">
            <a:avLst/>
          </a:prstGeom>
          <a:solidFill>
            <a:srgbClr val="F08B17"/>
          </a:solidFill>
          <a:ln>
            <a:noFill/>
          </a:ln>
          <a:effectLst>
            <a:outerShdw blurRad="152400" dist="635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 smtClean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2020</a:t>
            </a:r>
            <a:r>
              <a:rPr lang="zh-CN" altLang="en-US" sz="1800" dirty="0" smtClean="0"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年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60" y="2274316"/>
            <a:ext cx="2496277" cy="3443141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51" name="椭圆 50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02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53" name="文本框 52"/>
              <p:cNvSpPr txBox="1"/>
              <p:nvPr/>
            </p:nvSpPr>
            <p:spPr>
              <a:xfrm>
                <a:off x="1368816" y="59151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企业荣誉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 animBg="1"/>
      <p:bldP spid="22" grpId="0"/>
      <p:bldP spid="23" grpId="0" animBg="1"/>
      <p:bldP spid="26" grpId="0"/>
      <p:bldP spid="29" grpId="0" animBg="1"/>
      <p:bldP spid="32" grpId="0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8"/>
          <p:cNvCxnSpPr/>
          <p:nvPr/>
        </p:nvCxnSpPr>
        <p:spPr>
          <a:xfrm flipH="1">
            <a:off x="1215893" y="6019242"/>
            <a:ext cx="5416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5"/>
          <p:cNvSpPr txBox="1"/>
          <p:nvPr>
            <p:custDataLst>
              <p:tags r:id="rId1"/>
            </p:custDataLst>
          </p:nvPr>
        </p:nvSpPr>
        <p:spPr>
          <a:xfrm>
            <a:off x="1343211" y="5466816"/>
            <a:ext cx="5112568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rgbClr val="0051A3"/>
                </a:solidFill>
                <a:latin typeface="微软雅黑" panose="020B0503020204020204" charset="-122"/>
                <a:ea typeface="微软雅黑" panose="020B0503020204020204" charset="-122"/>
              </a:rPr>
              <a:t>舒适</a:t>
            </a:r>
            <a:r>
              <a:rPr lang="en-US" altLang="zh-CN" sz="2400" b="1" dirty="0">
                <a:solidFill>
                  <a:srgbClr val="0051A3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2400" b="1" dirty="0">
                <a:solidFill>
                  <a:srgbClr val="0051A3"/>
                </a:solidFill>
                <a:latin typeface="微软雅黑" panose="020B0503020204020204" charset="-122"/>
                <a:ea typeface="微软雅黑" panose="020B0503020204020204" charset="-122"/>
              </a:rPr>
              <a:t>便捷</a:t>
            </a:r>
            <a:r>
              <a:rPr lang="en-US" altLang="zh-CN" sz="2400" b="1" dirty="0">
                <a:solidFill>
                  <a:srgbClr val="0051A3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2400" b="1" dirty="0">
                <a:solidFill>
                  <a:srgbClr val="0051A3"/>
                </a:solidFill>
                <a:latin typeface="微软雅黑" panose="020B0503020204020204" charset="-122"/>
                <a:ea typeface="微软雅黑" panose="020B0503020204020204" charset="-122"/>
              </a:rPr>
              <a:t>人性化</a:t>
            </a:r>
            <a:r>
              <a:rPr lang="en-US" altLang="zh-CN" sz="2400" b="1" dirty="0">
                <a:solidFill>
                  <a:srgbClr val="0051A3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2400" b="1" dirty="0">
                <a:solidFill>
                  <a:srgbClr val="0051A3"/>
                </a:solidFill>
                <a:latin typeface="微软雅黑" panose="020B0503020204020204" charset="-122"/>
                <a:ea typeface="微软雅黑" panose="020B0503020204020204" charset="-122"/>
              </a:rPr>
              <a:t>温馨</a:t>
            </a:r>
            <a:r>
              <a:rPr lang="en-US" altLang="zh-CN" sz="2400" b="1" dirty="0">
                <a:solidFill>
                  <a:srgbClr val="0051A3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2400" b="1" dirty="0">
                <a:solidFill>
                  <a:srgbClr val="0051A3"/>
                </a:solidFill>
                <a:latin typeface="微软雅黑" panose="020B0503020204020204" charset="-122"/>
                <a:ea typeface="微软雅黑" panose="020B0503020204020204" charset="-122"/>
              </a:rPr>
              <a:t>贴心</a:t>
            </a:r>
            <a:endParaRPr lang="en-US" altLang="zh-CN" sz="2400" b="1" dirty="0">
              <a:solidFill>
                <a:srgbClr val="0051A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5821" y="1114613"/>
            <a:ext cx="11739281" cy="3295606"/>
            <a:chOff x="-151560" y="609948"/>
            <a:chExt cx="12788087" cy="3448611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"/>
            <a:stretch>
              <a:fillRect/>
            </a:stretch>
          </p:blipFill>
          <p:spPr>
            <a:xfrm>
              <a:off x="-151560" y="609948"/>
              <a:ext cx="12788087" cy="1078745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852901" y="1108201"/>
              <a:ext cx="1966594" cy="2801453"/>
              <a:chOff x="852106" y="877775"/>
              <a:chExt cx="1966594" cy="2801453"/>
            </a:xfrm>
          </p:grpSpPr>
          <p:sp>
            <p:nvSpPr>
              <p:cNvPr id="4" name="矩形 3"/>
              <p:cNvSpPr/>
              <p:nvPr>
                <p:custDataLst>
                  <p:tags r:id="rId4"/>
                </p:custDataLst>
              </p:nvPr>
            </p:nvSpPr>
            <p:spPr>
              <a:xfrm rot="1087523">
                <a:off x="852106" y="1427301"/>
                <a:ext cx="1966594" cy="2251927"/>
              </a:xfrm>
              <a:prstGeom prst="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7939" r="-17939"/>
                </a:stretch>
              </a:blipFill>
              <a:ln>
                <a:noFill/>
              </a:ln>
              <a:effectLst>
                <a:outerShdw dist="114300" dir="2700000" algn="tl" rotWithShape="0">
                  <a:schemeClr val="tx1">
                    <a:lumMod val="75000"/>
                    <a:lumOff val="25000"/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" name="组合 4"/>
              <p:cNvGrpSpPr/>
              <p:nvPr>
                <p:custDataLst>
                  <p:tags r:id="rId6"/>
                </p:custDataLst>
              </p:nvPr>
            </p:nvGrpSpPr>
            <p:grpSpPr>
              <a:xfrm rot="2423863">
                <a:off x="1993981" y="877775"/>
                <a:ext cx="542664" cy="683249"/>
                <a:chOff x="3355097" y="2705308"/>
                <a:chExt cx="758971" cy="1273959"/>
              </a:xfrm>
            </p:grpSpPr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5097" y="2705308"/>
                  <a:ext cx="676600" cy="1273959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086" y="2717499"/>
                  <a:ext cx="700982" cy="126176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1" name="组合 10"/>
            <p:cNvGrpSpPr/>
            <p:nvPr/>
          </p:nvGrpSpPr>
          <p:grpSpPr>
            <a:xfrm>
              <a:off x="3697198" y="1377550"/>
              <a:ext cx="2130098" cy="2666106"/>
              <a:chOff x="3696404" y="1147123"/>
              <a:chExt cx="2130098" cy="2666106"/>
            </a:xfrm>
          </p:grpSpPr>
          <p:sp>
            <p:nvSpPr>
              <p:cNvPr id="12" name="矩形 11"/>
              <p:cNvSpPr/>
              <p:nvPr>
                <p:custDataLst>
                  <p:tags r:id="rId9"/>
                </p:custDataLst>
              </p:nvPr>
            </p:nvSpPr>
            <p:spPr>
              <a:xfrm rot="4765919">
                <a:off x="3676525" y="1663252"/>
                <a:ext cx="2169856" cy="2130098"/>
              </a:xfrm>
              <a:prstGeom prst="rect">
                <a:avLst/>
              </a:prstGeom>
              <a:blipFill dpi="0"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8152" r="-18152"/>
                </a:stretch>
              </a:blipFill>
              <a:ln>
                <a:noFill/>
              </a:ln>
              <a:effectLst>
                <a:outerShdw dist="114300" dir="2700000" algn="tl" rotWithShape="0">
                  <a:schemeClr val="tx1">
                    <a:lumMod val="75000"/>
                    <a:lumOff val="25000"/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" name="组合 12"/>
              <p:cNvGrpSpPr/>
              <p:nvPr>
                <p:custDataLst>
                  <p:tags r:id="rId11"/>
                </p:custDataLst>
              </p:nvPr>
            </p:nvGrpSpPr>
            <p:grpSpPr>
              <a:xfrm>
                <a:off x="4006624" y="1147123"/>
                <a:ext cx="542664" cy="683249"/>
                <a:chOff x="3355097" y="2705308"/>
                <a:chExt cx="758971" cy="1273959"/>
              </a:xfrm>
            </p:grpSpPr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5097" y="2705308"/>
                  <a:ext cx="676600" cy="1273959"/>
                </a:xfrm>
                <a:prstGeom prst="rect">
                  <a:avLst/>
                </a:prstGeom>
              </p:spPr>
            </p:pic>
            <p:pic>
              <p:nvPicPr>
                <p:cNvPr id="15" name="图片 1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086" y="2717499"/>
                  <a:ext cx="700982" cy="126176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" name="组合 15"/>
            <p:cNvGrpSpPr/>
            <p:nvPr/>
          </p:nvGrpSpPr>
          <p:grpSpPr>
            <a:xfrm>
              <a:off x="6575834" y="1361430"/>
              <a:ext cx="2013632" cy="2697129"/>
              <a:chOff x="6575039" y="1131004"/>
              <a:chExt cx="2013632" cy="2697129"/>
            </a:xfrm>
          </p:grpSpPr>
          <p:sp>
            <p:nvSpPr>
              <p:cNvPr id="17" name="矩形 16"/>
              <p:cNvSpPr/>
              <p:nvPr>
                <p:custDataLst>
                  <p:tags r:id="rId12"/>
                </p:custDataLst>
              </p:nvPr>
            </p:nvSpPr>
            <p:spPr>
              <a:xfrm rot="21340840">
                <a:off x="6575039" y="1566904"/>
                <a:ext cx="2013632" cy="2261229"/>
              </a:xfrm>
              <a:prstGeom prst="rect">
                <a:avLst/>
              </a:pr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7939" r="-17939"/>
                </a:stretch>
              </a:blipFill>
              <a:ln>
                <a:noFill/>
              </a:ln>
              <a:effectLst>
                <a:outerShdw dist="114300" dir="2700000" algn="tl" rotWithShape="0">
                  <a:schemeClr val="tx1">
                    <a:lumMod val="75000"/>
                    <a:lumOff val="25000"/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组合 17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6915016" y="1131004"/>
                <a:ext cx="542664" cy="683249"/>
                <a:chOff x="3355097" y="2705308"/>
                <a:chExt cx="758971" cy="1273959"/>
              </a:xfrm>
            </p:grpSpPr>
            <p:pic>
              <p:nvPicPr>
                <p:cNvPr id="19" name="图片 18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5097" y="2705308"/>
                  <a:ext cx="676600" cy="1273959"/>
                </a:xfrm>
                <a:prstGeom prst="rect">
                  <a:avLst/>
                </a:prstGeom>
              </p:spPr>
            </p:pic>
            <p:pic>
              <p:nvPicPr>
                <p:cNvPr id="20" name="图片 1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087" y="2717498"/>
                  <a:ext cx="700981" cy="126176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" name="组合 20"/>
            <p:cNvGrpSpPr/>
            <p:nvPr/>
          </p:nvGrpSpPr>
          <p:grpSpPr>
            <a:xfrm>
              <a:off x="9243619" y="954922"/>
              <a:ext cx="2261554" cy="2571768"/>
              <a:chOff x="9242824" y="724496"/>
              <a:chExt cx="2261554" cy="2571768"/>
            </a:xfrm>
          </p:grpSpPr>
          <p:sp>
            <p:nvSpPr>
              <p:cNvPr id="22" name="矩形 21"/>
              <p:cNvSpPr/>
              <p:nvPr>
                <p:custDataLst>
                  <p:tags r:id="rId15"/>
                </p:custDataLst>
              </p:nvPr>
            </p:nvSpPr>
            <p:spPr>
              <a:xfrm rot="21280563">
                <a:off x="9242824" y="1247625"/>
                <a:ext cx="2261554" cy="2048639"/>
              </a:xfrm>
              <a:prstGeom prst="rect">
                <a:avLst/>
              </a:prstGeom>
              <a:blipFill dpi="0"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7939" r="-17939"/>
                </a:stretch>
              </a:blipFill>
              <a:ln>
                <a:noFill/>
              </a:ln>
              <a:effectLst>
                <a:outerShdw dist="114300" dir="2700000" algn="tl" rotWithShape="0">
                  <a:schemeClr val="tx1">
                    <a:lumMod val="75000"/>
                    <a:lumOff val="25000"/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3" name="组合 22"/>
              <p:cNvGrpSpPr/>
              <p:nvPr>
                <p:custDataLst>
                  <p:tags r:id="rId17"/>
                </p:custDataLst>
              </p:nvPr>
            </p:nvGrpSpPr>
            <p:grpSpPr>
              <a:xfrm>
                <a:off x="9480792" y="724496"/>
                <a:ext cx="542664" cy="683249"/>
                <a:chOff x="3355097" y="2705308"/>
                <a:chExt cx="758971" cy="1273959"/>
              </a:xfrm>
            </p:grpSpPr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5097" y="2705308"/>
                  <a:ext cx="676600" cy="1273959"/>
                </a:xfrm>
                <a:prstGeom prst="rect">
                  <a:avLst/>
                </a:prstGeom>
              </p:spPr>
            </p:pic>
            <p:pic>
              <p:nvPicPr>
                <p:cNvPr id="25" name="图片 2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086" y="2717499"/>
                  <a:ext cx="700982" cy="126176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组合 53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55" name="椭圆 54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02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57" name="文本框 56"/>
              <p:cNvSpPr txBox="1"/>
              <p:nvPr/>
            </p:nvSpPr>
            <p:spPr>
              <a:xfrm>
                <a:off x="1368816" y="59151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工作环境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1476984" y="2303118"/>
            <a:ext cx="561975" cy="563562"/>
          </a:xfrm>
          <a:custGeom>
            <a:avLst/>
            <a:gdLst>
              <a:gd name="T0" fmla="*/ 23304779 w 6844"/>
              <a:gd name="T1" fmla="*/ 11655704 h 6844"/>
              <a:gd name="T2" fmla="*/ 23304779 w 6844"/>
              <a:gd name="T3" fmla="*/ 19494025 h 6844"/>
              <a:gd name="T4" fmla="*/ 23304779 w 6844"/>
              <a:gd name="T5" fmla="*/ 11655704 h 6844"/>
              <a:gd name="T6" fmla="*/ 46399334 w 6844"/>
              <a:gd name="T7" fmla="*/ 1274767 h 6844"/>
              <a:gd name="T8" fmla="*/ 36865864 w 6844"/>
              <a:gd name="T9" fmla="*/ 16103759 h 6844"/>
              <a:gd name="T10" fmla="*/ 34743527 w 6844"/>
              <a:gd name="T11" fmla="*/ 8475663 h 6844"/>
              <a:gd name="T12" fmla="*/ 34533303 w 6844"/>
              <a:gd name="T13" fmla="*/ 18436234 h 6844"/>
              <a:gd name="T14" fmla="*/ 30085322 w 6844"/>
              <a:gd name="T15" fmla="*/ 25420154 h 6844"/>
              <a:gd name="T16" fmla="*/ 35380871 w 6844"/>
              <a:gd name="T17" fmla="*/ 30932752 h 6844"/>
              <a:gd name="T18" fmla="*/ 35380871 w 6844"/>
              <a:gd name="T19" fmla="*/ 31142976 h 6844"/>
              <a:gd name="T20" fmla="*/ 34743527 w 6844"/>
              <a:gd name="T21" fmla="*/ 44914179 h 6844"/>
              <a:gd name="T22" fmla="*/ 32628025 w 6844"/>
              <a:gd name="T23" fmla="*/ 46399169 h 6844"/>
              <a:gd name="T24" fmla="*/ 32628025 w 6844"/>
              <a:gd name="T25" fmla="*/ 34533241 h 6844"/>
              <a:gd name="T26" fmla="*/ 17588781 w 6844"/>
              <a:gd name="T27" fmla="*/ 39408415 h 6844"/>
              <a:gd name="T28" fmla="*/ 16530989 w 6844"/>
              <a:gd name="T29" fmla="*/ 40466205 h 6844"/>
              <a:gd name="T30" fmla="*/ 5932975 w 6844"/>
              <a:gd name="T31" fmla="*/ 46399169 h 6844"/>
              <a:gd name="T32" fmla="*/ 4875182 w 6844"/>
              <a:gd name="T33" fmla="*/ 42798680 h 6844"/>
              <a:gd name="T34" fmla="*/ 19283917 w 6844"/>
              <a:gd name="T35" fmla="*/ 30932752 h 6844"/>
              <a:gd name="T36" fmla="*/ 12082926 w 6844"/>
              <a:gd name="T37" fmla="*/ 18646458 h 6844"/>
              <a:gd name="T38" fmla="*/ 11655807 w 6844"/>
              <a:gd name="T39" fmla="*/ 17588668 h 6844"/>
              <a:gd name="T40" fmla="*/ 8475678 w 6844"/>
              <a:gd name="T41" fmla="*/ 8902863 h 6844"/>
              <a:gd name="T42" fmla="*/ 2759680 w 6844"/>
              <a:gd name="T43" fmla="*/ 17378526 h 6844"/>
              <a:gd name="T44" fmla="*/ 6997519 w 6844"/>
              <a:gd name="T45" fmla="*/ 216976 h 6844"/>
              <a:gd name="T46" fmla="*/ 12293150 w 6844"/>
              <a:gd name="T47" fmla="*/ 6360164 h 6844"/>
              <a:gd name="T48" fmla="*/ 14625629 w 6844"/>
              <a:gd name="T49" fmla="*/ 6149940 h 6844"/>
              <a:gd name="T50" fmla="*/ 31990599 w 6844"/>
              <a:gd name="T51" fmla="*/ 6149940 h 6844"/>
              <a:gd name="T52" fmla="*/ 34112936 w 6844"/>
              <a:gd name="T53" fmla="*/ 6360164 h 6844"/>
              <a:gd name="T54" fmla="*/ 39408567 w 6844"/>
              <a:gd name="T55" fmla="*/ 0 h 6844"/>
              <a:gd name="T56" fmla="*/ 30932889 w 6844"/>
              <a:gd name="T57" fmla="*/ 8055297 h 6844"/>
              <a:gd name="T58" fmla="*/ 23304779 w 6844"/>
              <a:gd name="T59" fmla="*/ 7845073 h 6844"/>
              <a:gd name="T60" fmla="*/ 15473197 w 6844"/>
              <a:gd name="T61" fmla="*/ 16741102 h 6844"/>
              <a:gd name="T62" fmla="*/ 25210057 w 6844"/>
              <a:gd name="T63" fmla="*/ 21406133 h 6844"/>
              <a:gd name="T64" fmla="*/ 30932889 w 6844"/>
              <a:gd name="T65" fmla="*/ 8055297 h 6844"/>
              <a:gd name="T66" fmla="*/ 30932889 w 6844"/>
              <a:gd name="T67" fmla="*/ 8055297 h 68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844" h="6844">
                <a:moveTo>
                  <a:pt x="3437" y="1719"/>
                </a:moveTo>
                <a:lnTo>
                  <a:pt x="3437" y="1719"/>
                </a:lnTo>
                <a:cubicBezTo>
                  <a:pt x="3749" y="1719"/>
                  <a:pt x="3999" y="2000"/>
                  <a:pt x="3999" y="2313"/>
                </a:cubicBezTo>
                <a:cubicBezTo>
                  <a:pt x="3999" y="2625"/>
                  <a:pt x="3749" y="2875"/>
                  <a:pt x="3437" y="2875"/>
                </a:cubicBezTo>
                <a:cubicBezTo>
                  <a:pt x="3125" y="2875"/>
                  <a:pt x="2844" y="2625"/>
                  <a:pt x="2844" y="2313"/>
                </a:cubicBezTo>
                <a:cubicBezTo>
                  <a:pt x="2844" y="2000"/>
                  <a:pt x="3125" y="1719"/>
                  <a:pt x="3437" y="1719"/>
                </a:cubicBezTo>
                <a:close/>
                <a:moveTo>
                  <a:pt x="6843" y="188"/>
                </a:moveTo>
                <a:lnTo>
                  <a:pt x="6843" y="188"/>
                </a:lnTo>
                <a:cubicBezTo>
                  <a:pt x="6437" y="2532"/>
                  <a:pt x="6437" y="2532"/>
                  <a:pt x="6437" y="2532"/>
                </a:cubicBezTo>
                <a:cubicBezTo>
                  <a:pt x="5437" y="2375"/>
                  <a:pt x="5437" y="2375"/>
                  <a:pt x="5437" y="2375"/>
                </a:cubicBezTo>
                <a:cubicBezTo>
                  <a:pt x="5593" y="1282"/>
                  <a:pt x="5593" y="1282"/>
                  <a:pt x="5593" y="1282"/>
                </a:cubicBezTo>
                <a:cubicBezTo>
                  <a:pt x="5468" y="1282"/>
                  <a:pt x="5312" y="1250"/>
                  <a:pt x="5124" y="1250"/>
                </a:cubicBezTo>
                <a:cubicBezTo>
                  <a:pt x="5124" y="2594"/>
                  <a:pt x="5124" y="2594"/>
                  <a:pt x="5124" y="2594"/>
                </a:cubicBezTo>
                <a:cubicBezTo>
                  <a:pt x="5124" y="2625"/>
                  <a:pt x="5124" y="2688"/>
                  <a:pt x="5093" y="2719"/>
                </a:cubicBezTo>
                <a:lnTo>
                  <a:pt x="5093" y="2750"/>
                </a:lnTo>
                <a:cubicBezTo>
                  <a:pt x="4437" y="3749"/>
                  <a:pt x="4437" y="3749"/>
                  <a:pt x="4437" y="3749"/>
                </a:cubicBezTo>
                <a:cubicBezTo>
                  <a:pt x="4249" y="4281"/>
                  <a:pt x="4249" y="4281"/>
                  <a:pt x="4249" y="4281"/>
                </a:cubicBezTo>
                <a:cubicBezTo>
                  <a:pt x="5218" y="4562"/>
                  <a:pt x="5218" y="4562"/>
                  <a:pt x="5218" y="4562"/>
                </a:cubicBezTo>
                <a:cubicBezTo>
                  <a:pt x="5218" y="4562"/>
                  <a:pt x="5218" y="4562"/>
                  <a:pt x="5187" y="4593"/>
                </a:cubicBezTo>
                <a:cubicBezTo>
                  <a:pt x="5218" y="4593"/>
                  <a:pt x="5218" y="4593"/>
                  <a:pt x="5218" y="4593"/>
                </a:cubicBezTo>
                <a:cubicBezTo>
                  <a:pt x="5343" y="4624"/>
                  <a:pt x="5437" y="4749"/>
                  <a:pt x="5406" y="4906"/>
                </a:cubicBezTo>
                <a:cubicBezTo>
                  <a:pt x="5124" y="6624"/>
                  <a:pt x="5124" y="6624"/>
                  <a:pt x="5124" y="6624"/>
                </a:cubicBezTo>
                <a:cubicBezTo>
                  <a:pt x="5093" y="6749"/>
                  <a:pt x="4999" y="6843"/>
                  <a:pt x="4843" y="6843"/>
                </a:cubicBezTo>
                <a:lnTo>
                  <a:pt x="4812" y="6843"/>
                </a:lnTo>
                <a:cubicBezTo>
                  <a:pt x="4656" y="6812"/>
                  <a:pt x="4531" y="6687"/>
                  <a:pt x="4562" y="6531"/>
                </a:cubicBezTo>
                <a:cubicBezTo>
                  <a:pt x="4812" y="5093"/>
                  <a:pt x="4812" y="5093"/>
                  <a:pt x="4812" y="5093"/>
                </a:cubicBezTo>
                <a:cubicBezTo>
                  <a:pt x="3531" y="5124"/>
                  <a:pt x="3531" y="5124"/>
                  <a:pt x="3531" y="5124"/>
                </a:cubicBezTo>
                <a:cubicBezTo>
                  <a:pt x="2594" y="5812"/>
                  <a:pt x="2594" y="5812"/>
                  <a:pt x="2594" y="5812"/>
                </a:cubicBezTo>
                <a:cubicBezTo>
                  <a:pt x="2500" y="5906"/>
                  <a:pt x="2500" y="5906"/>
                  <a:pt x="2500" y="5906"/>
                </a:cubicBezTo>
                <a:cubicBezTo>
                  <a:pt x="2469" y="5937"/>
                  <a:pt x="2469" y="5937"/>
                  <a:pt x="2438" y="5968"/>
                </a:cubicBezTo>
                <a:cubicBezTo>
                  <a:pt x="1000" y="6812"/>
                  <a:pt x="1000" y="6812"/>
                  <a:pt x="1000" y="6812"/>
                </a:cubicBezTo>
                <a:cubicBezTo>
                  <a:pt x="969" y="6843"/>
                  <a:pt x="907" y="6843"/>
                  <a:pt x="875" y="6843"/>
                </a:cubicBezTo>
                <a:cubicBezTo>
                  <a:pt x="782" y="6843"/>
                  <a:pt x="688" y="6812"/>
                  <a:pt x="625" y="6718"/>
                </a:cubicBezTo>
                <a:cubicBezTo>
                  <a:pt x="532" y="6562"/>
                  <a:pt x="594" y="6406"/>
                  <a:pt x="719" y="6312"/>
                </a:cubicBezTo>
                <a:cubicBezTo>
                  <a:pt x="1969" y="5562"/>
                  <a:pt x="1969" y="5562"/>
                  <a:pt x="1969" y="5562"/>
                </a:cubicBezTo>
                <a:cubicBezTo>
                  <a:pt x="2844" y="4562"/>
                  <a:pt x="2844" y="4562"/>
                  <a:pt x="2844" y="4562"/>
                </a:cubicBezTo>
                <a:cubicBezTo>
                  <a:pt x="2563" y="3718"/>
                  <a:pt x="2563" y="3718"/>
                  <a:pt x="2563" y="3718"/>
                </a:cubicBezTo>
                <a:cubicBezTo>
                  <a:pt x="1782" y="2750"/>
                  <a:pt x="1782" y="2750"/>
                  <a:pt x="1782" y="2750"/>
                </a:cubicBezTo>
                <a:cubicBezTo>
                  <a:pt x="1750" y="2688"/>
                  <a:pt x="1719" y="2657"/>
                  <a:pt x="1719" y="2594"/>
                </a:cubicBezTo>
                <a:cubicBezTo>
                  <a:pt x="1719" y="1250"/>
                  <a:pt x="1719" y="1250"/>
                  <a:pt x="1719" y="1250"/>
                </a:cubicBezTo>
                <a:cubicBezTo>
                  <a:pt x="1532" y="1250"/>
                  <a:pt x="1375" y="1282"/>
                  <a:pt x="1250" y="1313"/>
                </a:cubicBezTo>
                <a:cubicBezTo>
                  <a:pt x="1407" y="2375"/>
                  <a:pt x="1407" y="2375"/>
                  <a:pt x="1407" y="2375"/>
                </a:cubicBezTo>
                <a:cubicBezTo>
                  <a:pt x="407" y="2563"/>
                  <a:pt x="407" y="2563"/>
                  <a:pt x="407" y="2563"/>
                </a:cubicBezTo>
                <a:cubicBezTo>
                  <a:pt x="0" y="188"/>
                  <a:pt x="0" y="188"/>
                  <a:pt x="0" y="188"/>
                </a:cubicBezTo>
                <a:cubicBezTo>
                  <a:pt x="1032" y="32"/>
                  <a:pt x="1032" y="32"/>
                  <a:pt x="1032" y="32"/>
                </a:cubicBezTo>
                <a:cubicBezTo>
                  <a:pt x="1188" y="1032"/>
                  <a:pt x="1188" y="1032"/>
                  <a:pt x="1188" y="1032"/>
                </a:cubicBezTo>
                <a:cubicBezTo>
                  <a:pt x="1375" y="1000"/>
                  <a:pt x="1594" y="969"/>
                  <a:pt x="1813" y="938"/>
                </a:cubicBezTo>
                <a:cubicBezTo>
                  <a:pt x="1875" y="907"/>
                  <a:pt x="1938" y="875"/>
                  <a:pt x="2000" y="875"/>
                </a:cubicBezTo>
                <a:cubicBezTo>
                  <a:pt x="2063" y="875"/>
                  <a:pt x="2094" y="907"/>
                  <a:pt x="2157" y="907"/>
                </a:cubicBezTo>
                <a:cubicBezTo>
                  <a:pt x="2532" y="907"/>
                  <a:pt x="2938" y="875"/>
                  <a:pt x="3437" y="875"/>
                </a:cubicBezTo>
                <a:cubicBezTo>
                  <a:pt x="3906" y="875"/>
                  <a:pt x="4343" y="907"/>
                  <a:pt x="4718" y="907"/>
                </a:cubicBezTo>
                <a:cubicBezTo>
                  <a:pt x="4749" y="907"/>
                  <a:pt x="4781" y="875"/>
                  <a:pt x="4843" y="875"/>
                </a:cubicBezTo>
                <a:cubicBezTo>
                  <a:pt x="4906" y="875"/>
                  <a:pt x="4968" y="907"/>
                  <a:pt x="5031" y="938"/>
                </a:cubicBezTo>
                <a:cubicBezTo>
                  <a:pt x="5281" y="969"/>
                  <a:pt x="5468" y="1000"/>
                  <a:pt x="5656" y="1000"/>
                </a:cubicBezTo>
                <a:cubicBezTo>
                  <a:pt x="5812" y="0"/>
                  <a:pt x="5812" y="0"/>
                  <a:pt x="5812" y="0"/>
                </a:cubicBezTo>
                <a:lnTo>
                  <a:pt x="6843" y="188"/>
                </a:lnTo>
                <a:close/>
                <a:moveTo>
                  <a:pt x="4562" y="1188"/>
                </a:moveTo>
                <a:lnTo>
                  <a:pt x="4562" y="1188"/>
                </a:lnTo>
                <a:cubicBezTo>
                  <a:pt x="4218" y="1188"/>
                  <a:pt x="3843" y="1157"/>
                  <a:pt x="3437" y="1157"/>
                </a:cubicBezTo>
                <a:cubicBezTo>
                  <a:pt x="3000" y="1157"/>
                  <a:pt x="2625" y="1188"/>
                  <a:pt x="2282" y="1188"/>
                </a:cubicBezTo>
                <a:cubicBezTo>
                  <a:pt x="2282" y="2469"/>
                  <a:pt x="2282" y="2469"/>
                  <a:pt x="2282" y="2469"/>
                </a:cubicBezTo>
                <a:cubicBezTo>
                  <a:pt x="3157" y="3157"/>
                  <a:pt x="3157" y="3157"/>
                  <a:pt x="3157" y="3157"/>
                </a:cubicBezTo>
                <a:cubicBezTo>
                  <a:pt x="3718" y="3157"/>
                  <a:pt x="3718" y="3157"/>
                  <a:pt x="3718" y="3157"/>
                </a:cubicBezTo>
                <a:cubicBezTo>
                  <a:pt x="4562" y="2469"/>
                  <a:pt x="4562" y="2469"/>
                  <a:pt x="4562" y="2469"/>
                </a:cubicBezTo>
                <a:lnTo>
                  <a:pt x="4562" y="1188"/>
                </a:lnTo>
                <a:close/>
                <a:moveTo>
                  <a:pt x="4562" y="1188"/>
                </a:moveTo>
                <a:lnTo>
                  <a:pt x="4562" y="1188"/>
                </a:lnTo>
                <a:close/>
              </a:path>
            </a:pathLst>
          </a:custGeom>
          <a:solidFill>
            <a:srgbClr val="F08B17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sp>
        <p:nvSpPr>
          <p:cNvPr id="5" name="Freeform 3"/>
          <p:cNvSpPr/>
          <p:nvPr/>
        </p:nvSpPr>
        <p:spPr bwMode="auto">
          <a:xfrm rot="12538264">
            <a:off x="4606925" y="3407410"/>
            <a:ext cx="1842135" cy="1823085"/>
          </a:xfrm>
          <a:custGeom>
            <a:avLst/>
            <a:gdLst>
              <a:gd name="T0" fmla="*/ 135719139 w 10688"/>
              <a:gd name="T1" fmla="*/ 269331891 h 10844"/>
              <a:gd name="T2" fmla="*/ 135719139 w 10688"/>
              <a:gd name="T3" fmla="*/ 269331891 h 10844"/>
              <a:gd name="T4" fmla="*/ 173810432 w 10688"/>
              <a:gd name="T5" fmla="*/ 409947346 h 10844"/>
              <a:gd name="T6" fmla="*/ 302330342 w 10688"/>
              <a:gd name="T7" fmla="*/ 374212006 h 10844"/>
              <a:gd name="T8" fmla="*/ 345182998 w 10688"/>
              <a:gd name="T9" fmla="*/ 106100483 h 10844"/>
              <a:gd name="T10" fmla="*/ 77401422 w 10688"/>
              <a:gd name="T11" fmla="*/ 62012784 h 10844"/>
              <a:gd name="T12" fmla="*/ 0 w 10688"/>
              <a:gd name="T13" fmla="*/ 187144085 h 10844"/>
              <a:gd name="T14" fmla="*/ 135719139 w 10688"/>
              <a:gd name="T15" fmla="*/ 269331891 h 108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88" h="10844">
                <a:moveTo>
                  <a:pt x="3563" y="7062"/>
                </a:moveTo>
                <a:lnTo>
                  <a:pt x="3563" y="7062"/>
                </a:lnTo>
                <a:cubicBezTo>
                  <a:pt x="4375" y="8187"/>
                  <a:pt x="4688" y="9500"/>
                  <a:pt x="4563" y="10749"/>
                </a:cubicBezTo>
                <a:cubicBezTo>
                  <a:pt x="5718" y="10843"/>
                  <a:pt x="6906" y="10562"/>
                  <a:pt x="7937" y="9812"/>
                </a:cubicBezTo>
                <a:cubicBezTo>
                  <a:pt x="10187" y="8187"/>
                  <a:pt x="10687" y="5032"/>
                  <a:pt x="9062" y="2782"/>
                </a:cubicBezTo>
                <a:cubicBezTo>
                  <a:pt x="7437" y="500"/>
                  <a:pt x="4282" y="0"/>
                  <a:pt x="2032" y="1626"/>
                </a:cubicBezTo>
                <a:cubicBezTo>
                  <a:pt x="907" y="2438"/>
                  <a:pt x="219" y="3657"/>
                  <a:pt x="0" y="4907"/>
                </a:cubicBezTo>
                <a:cubicBezTo>
                  <a:pt x="1375" y="5126"/>
                  <a:pt x="2688" y="5843"/>
                  <a:pt x="3563" y="7062"/>
                </a:cubicBezTo>
              </a:path>
            </a:pathLst>
          </a:custGeom>
          <a:solidFill>
            <a:srgbClr val="0051A3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sp>
        <p:nvSpPr>
          <p:cNvPr id="6" name="Freeform 3"/>
          <p:cNvSpPr/>
          <p:nvPr/>
        </p:nvSpPr>
        <p:spPr bwMode="auto">
          <a:xfrm rot="19457468">
            <a:off x="4699179" y="1766894"/>
            <a:ext cx="1918354" cy="1947554"/>
          </a:xfrm>
          <a:custGeom>
            <a:avLst/>
            <a:gdLst>
              <a:gd name="T0" fmla="*/ 135925782 w 10688"/>
              <a:gd name="T1" fmla="*/ 269331891 h 10844"/>
              <a:gd name="T2" fmla="*/ 135925782 w 10688"/>
              <a:gd name="T3" fmla="*/ 269331891 h 10844"/>
              <a:gd name="T4" fmla="*/ 174075175 w 10688"/>
              <a:gd name="T5" fmla="*/ 409947346 h 10844"/>
              <a:gd name="T6" fmla="*/ 302790778 w 10688"/>
              <a:gd name="T7" fmla="*/ 374212006 h 10844"/>
              <a:gd name="T8" fmla="*/ 345708675 w 10688"/>
              <a:gd name="T9" fmla="*/ 106100483 h 10844"/>
              <a:gd name="T10" fmla="*/ 77519332 w 10688"/>
              <a:gd name="T11" fmla="*/ 62012784 h 10844"/>
              <a:gd name="T12" fmla="*/ 0 w 10688"/>
              <a:gd name="T13" fmla="*/ 187144085 h 10844"/>
              <a:gd name="T14" fmla="*/ 135925782 w 10688"/>
              <a:gd name="T15" fmla="*/ 269331891 h 108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88" h="10844">
                <a:moveTo>
                  <a:pt x="3563" y="7062"/>
                </a:moveTo>
                <a:lnTo>
                  <a:pt x="3563" y="7062"/>
                </a:lnTo>
                <a:cubicBezTo>
                  <a:pt x="4375" y="8187"/>
                  <a:pt x="4688" y="9500"/>
                  <a:pt x="4563" y="10749"/>
                </a:cubicBezTo>
                <a:cubicBezTo>
                  <a:pt x="5718" y="10843"/>
                  <a:pt x="6906" y="10562"/>
                  <a:pt x="7937" y="9812"/>
                </a:cubicBezTo>
                <a:cubicBezTo>
                  <a:pt x="10187" y="8187"/>
                  <a:pt x="10687" y="5032"/>
                  <a:pt x="9062" y="2782"/>
                </a:cubicBezTo>
                <a:cubicBezTo>
                  <a:pt x="7437" y="500"/>
                  <a:pt x="4282" y="0"/>
                  <a:pt x="2032" y="1626"/>
                </a:cubicBezTo>
                <a:cubicBezTo>
                  <a:pt x="907" y="2438"/>
                  <a:pt x="219" y="3657"/>
                  <a:pt x="0" y="4907"/>
                </a:cubicBezTo>
                <a:cubicBezTo>
                  <a:pt x="1375" y="5126"/>
                  <a:pt x="2688" y="5843"/>
                  <a:pt x="3563" y="7062"/>
                </a:cubicBezTo>
              </a:path>
            </a:pathLst>
          </a:custGeom>
          <a:solidFill>
            <a:srgbClr val="F08B17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sp>
        <p:nvSpPr>
          <p:cNvPr id="7" name="Freeform 3"/>
          <p:cNvSpPr/>
          <p:nvPr/>
        </p:nvSpPr>
        <p:spPr bwMode="auto">
          <a:xfrm rot="5160000">
            <a:off x="6115879" y="2716933"/>
            <a:ext cx="1918356" cy="1947554"/>
          </a:xfrm>
          <a:custGeom>
            <a:avLst/>
            <a:gdLst>
              <a:gd name="T0" fmla="*/ 135719139 w 10688"/>
              <a:gd name="T1" fmla="*/ 268928151 h 10844"/>
              <a:gd name="T2" fmla="*/ 135719139 w 10688"/>
              <a:gd name="T3" fmla="*/ 268928151 h 10844"/>
              <a:gd name="T4" fmla="*/ 173810432 w 10688"/>
              <a:gd name="T5" fmla="*/ 409332787 h 10844"/>
              <a:gd name="T6" fmla="*/ 302330342 w 10688"/>
              <a:gd name="T7" fmla="*/ 373650978 h 10844"/>
              <a:gd name="T8" fmla="*/ 345182998 w 10688"/>
              <a:gd name="T9" fmla="*/ 105941304 h 10844"/>
              <a:gd name="T10" fmla="*/ 77401422 w 10688"/>
              <a:gd name="T11" fmla="*/ 61919644 h 10844"/>
              <a:gd name="T12" fmla="*/ 0 w 10688"/>
              <a:gd name="T13" fmla="*/ 186863640 h 10844"/>
              <a:gd name="T14" fmla="*/ 135719139 w 10688"/>
              <a:gd name="T15" fmla="*/ 268928151 h 108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688" h="10844">
                <a:moveTo>
                  <a:pt x="3563" y="7062"/>
                </a:moveTo>
                <a:lnTo>
                  <a:pt x="3563" y="7062"/>
                </a:lnTo>
                <a:cubicBezTo>
                  <a:pt x="4375" y="8187"/>
                  <a:pt x="4688" y="9500"/>
                  <a:pt x="4563" y="10749"/>
                </a:cubicBezTo>
                <a:cubicBezTo>
                  <a:pt x="5718" y="10843"/>
                  <a:pt x="6906" y="10562"/>
                  <a:pt x="7937" y="9812"/>
                </a:cubicBezTo>
                <a:cubicBezTo>
                  <a:pt x="10187" y="8187"/>
                  <a:pt x="10687" y="5032"/>
                  <a:pt x="9062" y="2782"/>
                </a:cubicBezTo>
                <a:cubicBezTo>
                  <a:pt x="7437" y="500"/>
                  <a:pt x="4282" y="0"/>
                  <a:pt x="2032" y="1626"/>
                </a:cubicBezTo>
                <a:cubicBezTo>
                  <a:pt x="907" y="2438"/>
                  <a:pt x="219" y="3657"/>
                  <a:pt x="0" y="4907"/>
                </a:cubicBezTo>
                <a:cubicBezTo>
                  <a:pt x="1375" y="5126"/>
                  <a:pt x="2688" y="5843"/>
                  <a:pt x="3563" y="7062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sp>
        <p:nvSpPr>
          <p:cNvPr id="13" name="Freeform 1"/>
          <p:cNvSpPr/>
          <p:nvPr/>
        </p:nvSpPr>
        <p:spPr bwMode="auto">
          <a:xfrm>
            <a:off x="1409004" y="4388809"/>
            <a:ext cx="450589" cy="450589"/>
          </a:xfrm>
          <a:custGeom>
            <a:avLst/>
            <a:gdLst>
              <a:gd name="T0" fmla="*/ 70151326 w 5031"/>
              <a:gd name="T1" fmla="*/ 0 h 5031"/>
              <a:gd name="T2" fmla="*/ 70151326 w 5031"/>
              <a:gd name="T3" fmla="*/ 0 h 5031"/>
              <a:gd name="T4" fmla="*/ 1787765 w 5031"/>
              <a:gd name="T5" fmla="*/ 0 h 5031"/>
              <a:gd name="T6" fmla="*/ 0 w 5031"/>
              <a:gd name="T7" fmla="*/ 1787765 h 5031"/>
              <a:gd name="T8" fmla="*/ 0 w 5031"/>
              <a:gd name="T9" fmla="*/ 70151326 h 5031"/>
              <a:gd name="T10" fmla="*/ 1787765 w 5031"/>
              <a:gd name="T11" fmla="*/ 71938971 h 5031"/>
              <a:gd name="T12" fmla="*/ 70151326 w 5031"/>
              <a:gd name="T13" fmla="*/ 71938971 h 5031"/>
              <a:gd name="T14" fmla="*/ 71938971 w 5031"/>
              <a:gd name="T15" fmla="*/ 70151326 h 5031"/>
              <a:gd name="T16" fmla="*/ 71938971 w 5031"/>
              <a:gd name="T17" fmla="*/ 1787765 h 5031"/>
              <a:gd name="T18" fmla="*/ 70151326 w 5031"/>
              <a:gd name="T19" fmla="*/ 0 h 5031"/>
              <a:gd name="T20" fmla="*/ 52731471 w 5031"/>
              <a:gd name="T21" fmla="*/ 37528473 h 5031"/>
              <a:gd name="T22" fmla="*/ 52731471 w 5031"/>
              <a:gd name="T23" fmla="*/ 37528473 h 5031"/>
              <a:gd name="T24" fmla="*/ 51830473 w 5031"/>
              <a:gd name="T25" fmla="*/ 38429471 h 5031"/>
              <a:gd name="T26" fmla="*/ 50943706 w 5031"/>
              <a:gd name="T27" fmla="*/ 38429471 h 5031"/>
              <a:gd name="T28" fmla="*/ 45580411 w 5031"/>
              <a:gd name="T29" fmla="*/ 33080527 h 5031"/>
              <a:gd name="T30" fmla="*/ 24141822 w 5031"/>
              <a:gd name="T31" fmla="*/ 54519236 h 5031"/>
              <a:gd name="T32" fmla="*/ 23240705 w 5031"/>
              <a:gd name="T33" fmla="*/ 54962559 h 5031"/>
              <a:gd name="T34" fmla="*/ 22354057 w 5031"/>
              <a:gd name="T35" fmla="*/ 54519236 h 5031"/>
              <a:gd name="T36" fmla="*/ 17434086 w 5031"/>
              <a:gd name="T37" fmla="*/ 49599264 h 5031"/>
              <a:gd name="T38" fmla="*/ 16990763 w 5031"/>
              <a:gd name="T39" fmla="*/ 48698266 h 5031"/>
              <a:gd name="T40" fmla="*/ 17434086 w 5031"/>
              <a:gd name="T41" fmla="*/ 47811500 h 5031"/>
              <a:gd name="T42" fmla="*/ 38872795 w 5031"/>
              <a:gd name="T43" fmla="*/ 26372911 h 5031"/>
              <a:gd name="T44" fmla="*/ 33523851 w 5031"/>
              <a:gd name="T45" fmla="*/ 21009616 h 5031"/>
              <a:gd name="T46" fmla="*/ 33523851 w 5031"/>
              <a:gd name="T47" fmla="*/ 20108618 h 5031"/>
              <a:gd name="T48" fmla="*/ 34410618 w 5031"/>
              <a:gd name="T49" fmla="*/ 19221851 h 5031"/>
              <a:gd name="T50" fmla="*/ 53618118 w 5031"/>
              <a:gd name="T51" fmla="*/ 16990763 h 5031"/>
              <a:gd name="T52" fmla="*/ 54519236 w 5031"/>
              <a:gd name="T53" fmla="*/ 17434086 h 5031"/>
              <a:gd name="T54" fmla="*/ 54962559 w 5031"/>
              <a:gd name="T55" fmla="*/ 18320853 h 5031"/>
              <a:gd name="T56" fmla="*/ 52731471 w 5031"/>
              <a:gd name="T57" fmla="*/ 37528473 h 5031"/>
              <a:gd name="T58" fmla="*/ 52731471 w 5031"/>
              <a:gd name="T59" fmla="*/ 37528473 h 5031"/>
              <a:gd name="T60" fmla="*/ 52731471 w 5031"/>
              <a:gd name="T61" fmla="*/ 37528473 h 503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031" h="5031">
                <a:moveTo>
                  <a:pt x="4905" y="0"/>
                </a:moveTo>
                <a:lnTo>
                  <a:pt x="4905" y="0"/>
                </a:lnTo>
                <a:cubicBezTo>
                  <a:pt x="125" y="0"/>
                  <a:pt x="125" y="0"/>
                  <a:pt x="125" y="0"/>
                </a:cubicBezTo>
                <a:cubicBezTo>
                  <a:pt x="62" y="0"/>
                  <a:pt x="0" y="62"/>
                  <a:pt x="0" y="125"/>
                </a:cubicBezTo>
                <a:cubicBezTo>
                  <a:pt x="0" y="4905"/>
                  <a:pt x="0" y="4905"/>
                  <a:pt x="0" y="4905"/>
                </a:cubicBezTo>
                <a:cubicBezTo>
                  <a:pt x="0" y="4968"/>
                  <a:pt x="62" y="5030"/>
                  <a:pt x="125" y="5030"/>
                </a:cubicBezTo>
                <a:cubicBezTo>
                  <a:pt x="4905" y="5030"/>
                  <a:pt x="4905" y="5030"/>
                  <a:pt x="4905" y="5030"/>
                </a:cubicBezTo>
                <a:cubicBezTo>
                  <a:pt x="4968" y="5030"/>
                  <a:pt x="5030" y="4968"/>
                  <a:pt x="5030" y="4905"/>
                </a:cubicBezTo>
                <a:cubicBezTo>
                  <a:pt x="5030" y="125"/>
                  <a:pt x="5030" y="125"/>
                  <a:pt x="5030" y="125"/>
                </a:cubicBezTo>
                <a:cubicBezTo>
                  <a:pt x="5030" y="62"/>
                  <a:pt x="4968" y="0"/>
                  <a:pt x="4905" y="0"/>
                </a:cubicBezTo>
                <a:close/>
                <a:moveTo>
                  <a:pt x="3687" y="2624"/>
                </a:moveTo>
                <a:lnTo>
                  <a:pt x="3687" y="2624"/>
                </a:lnTo>
                <a:cubicBezTo>
                  <a:pt x="3687" y="2655"/>
                  <a:pt x="3655" y="2687"/>
                  <a:pt x="3624" y="2687"/>
                </a:cubicBezTo>
                <a:cubicBezTo>
                  <a:pt x="3593" y="2687"/>
                  <a:pt x="3562" y="2687"/>
                  <a:pt x="3562" y="2687"/>
                </a:cubicBezTo>
                <a:cubicBezTo>
                  <a:pt x="3187" y="2313"/>
                  <a:pt x="3187" y="2313"/>
                  <a:pt x="3187" y="2313"/>
                </a:cubicBezTo>
                <a:cubicBezTo>
                  <a:pt x="1688" y="3812"/>
                  <a:pt x="1688" y="3812"/>
                  <a:pt x="1688" y="3812"/>
                </a:cubicBezTo>
                <a:cubicBezTo>
                  <a:pt x="1656" y="3812"/>
                  <a:pt x="1625" y="3843"/>
                  <a:pt x="1625" y="3843"/>
                </a:cubicBezTo>
                <a:cubicBezTo>
                  <a:pt x="1594" y="3843"/>
                  <a:pt x="1594" y="3812"/>
                  <a:pt x="1563" y="3812"/>
                </a:cubicBezTo>
                <a:cubicBezTo>
                  <a:pt x="1219" y="3468"/>
                  <a:pt x="1219" y="3468"/>
                  <a:pt x="1219" y="3468"/>
                </a:cubicBezTo>
                <a:cubicBezTo>
                  <a:pt x="1219" y="3437"/>
                  <a:pt x="1188" y="3437"/>
                  <a:pt x="1188" y="3405"/>
                </a:cubicBezTo>
                <a:cubicBezTo>
                  <a:pt x="1188" y="3374"/>
                  <a:pt x="1219" y="3374"/>
                  <a:pt x="1219" y="3343"/>
                </a:cubicBezTo>
                <a:cubicBezTo>
                  <a:pt x="2718" y="1844"/>
                  <a:pt x="2718" y="1844"/>
                  <a:pt x="2718" y="1844"/>
                </a:cubicBezTo>
                <a:cubicBezTo>
                  <a:pt x="2344" y="1469"/>
                  <a:pt x="2344" y="1469"/>
                  <a:pt x="2344" y="1469"/>
                </a:cubicBezTo>
                <a:cubicBezTo>
                  <a:pt x="2344" y="1469"/>
                  <a:pt x="2313" y="1438"/>
                  <a:pt x="2344" y="1406"/>
                </a:cubicBezTo>
                <a:cubicBezTo>
                  <a:pt x="2344" y="1375"/>
                  <a:pt x="2375" y="1344"/>
                  <a:pt x="2406" y="1344"/>
                </a:cubicBezTo>
                <a:cubicBezTo>
                  <a:pt x="3749" y="1188"/>
                  <a:pt x="3749" y="1188"/>
                  <a:pt x="3749" y="1188"/>
                </a:cubicBezTo>
                <a:cubicBezTo>
                  <a:pt x="3780" y="1188"/>
                  <a:pt x="3780" y="1188"/>
                  <a:pt x="3812" y="1219"/>
                </a:cubicBezTo>
                <a:cubicBezTo>
                  <a:pt x="3812" y="1250"/>
                  <a:pt x="3843" y="1250"/>
                  <a:pt x="3843" y="1281"/>
                </a:cubicBezTo>
                <a:lnTo>
                  <a:pt x="3687" y="2624"/>
                </a:lnTo>
                <a:close/>
                <a:moveTo>
                  <a:pt x="3687" y="2624"/>
                </a:moveTo>
                <a:lnTo>
                  <a:pt x="3687" y="2624"/>
                </a:lnTo>
                <a:close/>
              </a:path>
            </a:pathLst>
          </a:custGeom>
          <a:solidFill>
            <a:srgbClr val="0051A3"/>
          </a:solidFill>
          <a:ln>
            <a:noFill/>
          </a:ln>
        </p:spPr>
        <p:txBody>
          <a:bodyPr wrap="none" lIns="121910" tIns="60955" rIns="121910" bIns="60955" anchor="ctr"/>
          <a:lstStyle/>
          <a:p>
            <a:endParaRPr lang="zh-CN" altLang="en-US" sz="2200">
              <a:solidFill>
                <a:srgbClr val="5497D4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9055876" y="2261585"/>
            <a:ext cx="498866" cy="545392"/>
            <a:chOff x="3897313" y="6262688"/>
            <a:chExt cx="306387" cy="334962"/>
          </a:xfrm>
          <a:solidFill>
            <a:srgbClr val="0051A3"/>
          </a:solidFill>
        </p:grpSpPr>
        <p:sp>
          <p:nvSpPr>
            <p:cNvPr id="27" name="Freeform 665"/>
            <p:cNvSpPr/>
            <p:nvPr/>
          </p:nvSpPr>
          <p:spPr bwMode="auto">
            <a:xfrm>
              <a:off x="3897313" y="6262688"/>
              <a:ext cx="306387" cy="236537"/>
            </a:xfrm>
            <a:custGeom>
              <a:avLst/>
              <a:gdLst>
                <a:gd name="T0" fmla="*/ 284163 w 193"/>
                <a:gd name="T1" fmla="*/ 85725 h 149"/>
                <a:gd name="T2" fmla="*/ 306388 w 193"/>
                <a:gd name="T3" fmla="*/ 0 h 149"/>
                <a:gd name="T4" fmla="*/ 219075 w 193"/>
                <a:gd name="T5" fmla="*/ 20638 h 149"/>
                <a:gd name="T6" fmla="*/ 241300 w 193"/>
                <a:gd name="T7" fmla="*/ 42863 h 149"/>
                <a:gd name="T8" fmla="*/ 157163 w 193"/>
                <a:gd name="T9" fmla="*/ 125413 h 149"/>
                <a:gd name="T10" fmla="*/ 122238 w 193"/>
                <a:gd name="T11" fmla="*/ 90488 h 149"/>
                <a:gd name="T12" fmla="*/ 0 w 193"/>
                <a:gd name="T13" fmla="*/ 212725 h 149"/>
                <a:gd name="T14" fmla="*/ 23813 w 193"/>
                <a:gd name="T15" fmla="*/ 236538 h 149"/>
                <a:gd name="T16" fmla="*/ 23813 w 193"/>
                <a:gd name="T17" fmla="*/ 236538 h 149"/>
                <a:gd name="T18" fmla="*/ 122238 w 193"/>
                <a:gd name="T19" fmla="*/ 138113 h 149"/>
                <a:gd name="T20" fmla="*/ 157163 w 193"/>
                <a:gd name="T21" fmla="*/ 171450 h 149"/>
                <a:gd name="T22" fmla="*/ 265113 w 193"/>
                <a:gd name="T23" fmla="*/ 65088 h 149"/>
                <a:gd name="T24" fmla="*/ 284163 w 193"/>
                <a:gd name="T25" fmla="*/ 85725 h 1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3"/>
                <a:gd name="T40" fmla="*/ 0 h 149"/>
                <a:gd name="T41" fmla="*/ 193 w 193"/>
                <a:gd name="T42" fmla="*/ 149 h 1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3" h="149">
                  <a:moveTo>
                    <a:pt x="179" y="54"/>
                  </a:moveTo>
                  <a:lnTo>
                    <a:pt x="193" y="0"/>
                  </a:lnTo>
                  <a:lnTo>
                    <a:pt x="138" y="13"/>
                  </a:lnTo>
                  <a:lnTo>
                    <a:pt x="152" y="27"/>
                  </a:lnTo>
                  <a:lnTo>
                    <a:pt x="99" y="79"/>
                  </a:lnTo>
                  <a:lnTo>
                    <a:pt x="77" y="57"/>
                  </a:lnTo>
                  <a:lnTo>
                    <a:pt x="0" y="134"/>
                  </a:lnTo>
                  <a:lnTo>
                    <a:pt x="15" y="149"/>
                  </a:lnTo>
                  <a:lnTo>
                    <a:pt x="77" y="87"/>
                  </a:lnTo>
                  <a:lnTo>
                    <a:pt x="99" y="108"/>
                  </a:lnTo>
                  <a:lnTo>
                    <a:pt x="167" y="41"/>
                  </a:lnTo>
                  <a:lnTo>
                    <a:pt x="179" y="54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200">
                <a:solidFill>
                  <a:srgbClr val="5497D4"/>
                </a:solidFill>
                <a:latin typeface="Calibri" panose="020F0502020204030204" charset="0"/>
              </a:endParaRPr>
            </a:p>
          </p:txBody>
        </p:sp>
        <p:sp>
          <p:nvSpPr>
            <p:cNvPr id="28" name="Rectangle 666"/>
            <p:cNvSpPr>
              <a:spLocks noChangeArrowheads="1"/>
            </p:cNvSpPr>
            <p:nvPr/>
          </p:nvSpPr>
          <p:spPr bwMode="auto">
            <a:xfrm>
              <a:off x="3924300" y="6516688"/>
              <a:ext cx="44450" cy="80962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200">
                <a:solidFill>
                  <a:srgbClr val="5497D4"/>
                </a:solidFill>
                <a:latin typeface="Calibri" panose="020F0502020204030204" charset="0"/>
              </a:endParaRPr>
            </a:p>
          </p:txBody>
        </p:sp>
        <p:sp>
          <p:nvSpPr>
            <p:cNvPr id="29" name="Rectangle 667"/>
            <p:cNvSpPr>
              <a:spLocks noChangeArrowheads="1"/>
            </p:cNvSpPr>
            <p:nvPr/>
          </p:nvSpPr>
          <p:spPr bwMode="auto">
            <a:xfrm>
              <a:off x="3997325" y="6477000"/>
              <a:ext cx="44450" cy="12065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200">
                <a:solidFill>
                  <a:srgbClr val="5497D4"/>
                </a:solidFill>
                <a:latin typeface="Calibri" panose="020F0502020204030204" charset="0"/>
              </a:endParaRPr>
            </a:p>
          </p:txBody>
        </p:sp>
        <p:sp>
          <p:nvSpPr>
            <p:cNvPr id="30" name="Rectangle 668"/>
            <p:cNvSpPr>
              <a:spLocks noChangeArrowheads="1"/>
            </p:cNvSpPr>
            <p:nvPr/>
          </p:nvSpPr>
          <p:spPr bwMode="auto">
            <a:xfrm>
              <a:off x="4071938" y="6437313"/>
              <a:ext cx="44450" cy="160337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200">
                <a:solidFill>
                  <a:srgbClr val="5497D4"/>
                </a:solidFill>
                <a:latin typeface="Calibri" panose="020F0502020204030204" charset="0"/>
              </a:endParaRPr>
            </a:p>
          </p:txBody>
        </p:sp>
        <p:sp>
          <p:nvSpPr>
            <p:cNvPr id="31" name="Rectangle 669"/>
            <p:cNvSpPr>
              <a:spLocks noChangeArrowheads="1"/>
            </p:cNvSpPr>
            <p:nvPr/>
          </p:nvSpPr>
          <p:spPr bwMode="auto">
            <a:xfrm>
              <a:off x="4144963" y="6397625"/>
              <a:ext cx="44450" cy="2000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 sz="2200">
                <a:solidFill>
                  <a:srgbClr val="5497D4"/>
                </a:solidFill>
                <a:latin typeface="Calibri" panose="020F0502020204030204" charset="0"/>
              </a:endParaRPr>
            </a:p>
          </p:txBody>
        </p:sp>
      </p:grpSp>
      <p:sp>
        <p:nvSpPr>
          <p:cNvPr id="33" name="文本框 22"/>
          <p:cNvSpPr txBox="1"/>
          <p:nvPr/>
        </p:nvSpPr>
        <p:spPr>
          <a:xfrm>
            <a:off x="1551716" y="2358766"/>
            <a:ext cx="15348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底薪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22"/>
          <p:cNvSpPr txBox="1"/>
          <p:nvPr/>
        </p:nvSpPr>
        <p:spPr>
          <a:xfrm>
            <a:off x="1901265" y="4331646"/>
            <a:ext cx="118542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绩效奖金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22"/>
          <p:cNvSpPr txBox="1"/>
          <p:nvPr/>
        </p:nvSpPr>
        <p:spPr>
          <a:xfrm>
            <a:off x="9698990" y="2359025"/>
            <a:ext cx="124206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业绩奖金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327724" y="2413495"/>
            <a:ext cx="84264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50%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308100" y="3040380"/>
            <a:ext cx="2019935" cy="312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细圆简体" pitchFamily="2" charset="-122"/>
                <a:ea typeface="方正细圆简体" pitchFamily="2" charset="-122"/>
              </a:rPr>
              <a:t>包含基本工资和岗位补贴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053231" y="4088636"/>
            <a:ext cx="65468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5%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248746" y="4917059"/>
            <a:ext cx="207968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在这里输入您的内容，在这里输入您的内容。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230205" y="4660598"/>
            <a:ext cx="660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5%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750227" y="3566944"/>
            <a:ext cx="84264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45%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342755" y="3040380"/>
            <a:ext cx="1409700" cy="312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细圆简体" pitchFamily="2" charset="-122"/>
                <a:ea typeface="方正细圆简体" pitchFamily="2" charset="-122"/>
              </a:rPr>
              <a:t>业绩提成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方正细圆简体" pitchFamily="2" charset="-122"/>
              <a:ea typeface="方正细圆简体" pitchFamily="2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68" name="椭圆 67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02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70" name="文本框 69"/>
              <p:cNvSpPr txBox="1"/>
              <p:nvPr/>
            </p:nvSpPr>
            <p:spPr>
              <a:xfrm>
                <a:off x="1368816" y="59151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薪酬组成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99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99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99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99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150"/>
                            </p:stCondLst>
                            <p:childTnLst>
                              <p:par>
                                <p:cTn id="5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650"/>
                            </p:stCondLst>
                            <p:childTnLst>
                              <p:par>
                                <p:cTn id="5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15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650"/>
                            </p:stCondLst>
                            <p:childTnLst>
                              <p:par>
                                <p:cTn id="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199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799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299"/>
                            </p:stCondLst>
                            <p:childTnLst>
                              <p:par>
                                <p:cTn id="8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799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 bldLvl="0" animBg="1"/>
      <p:bldP spid="6" grpId="0" bldLvl="0" animBg="1"/>
      <p:bldP spid="7" grpId="0" bldLvl="0" animBg="1"/>
      <p:bldP spid="13" grpId="0" bldLvl="0" animBg="1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1559213" y="4559920"/>
            <a:ext cx="1145572" cy="1033780"/>
            <a:chOff x="1071617" y="3747085"/>
            <a:chExt cx="1447800" cy="1306515"/>
          </a:xfrm>
        </p:grpSpPr>
        <p:sp>
          <p:nvSpPr>
            <p:cNvPr id="23" name="Freeform 5"/>
            <p:cNvSpPr/>
            <p:nvPr/>
          </p:nvSpPr>
          <p:spPr bwMode="auto">
            <a:xfrm>
              <a:off x="1071617" y="3747085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CBA260"/>
            </a:solidFill>
            <a:ln>
              <a:noFill/>
            </a:ln>
          </p:spPr>
          <p:txBody>
            <a:bodyPr/>
            <a:lstStyle/>
            <a:p>
              <a:endParaRPr lang="zh-CN" altLang="en-US" sz="1600" dirty="0"/>
            </a:p>
          </p:txBody>
        </p:sp>
        <p:sp>
          <p:nvSpPr>
            <p:cNvPr id="32" name="文本框 22"/>
            <p:cNvSpPr txBox="1"/>
            <p:nvPr/>
          </p:nvSpPr>
          <p:spPr>
            <a:xfrm>
              <a:off x="1363737" y="4160387"/>
              <a:ext cx="1050508" cy="89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五险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476393" y="2965729"/>
            <a:ext cx="1145702" cy="1033776"/>
            <a:chOff x="1054646" y="2152893"/>
            <a:chExt cx="1447966" cy="1306512"/>
          </a:xfrm>
        </p:grpSpPr>
        <p:sp>
          <p:nvSpPr>
            <p:cNvPr id="26" name="Freeform 5"/>
            <p:cNvSpPr/>
            <p:nvPr/>
          </p:nvSpPr>
          <p:spPr bwMode="auto">
            <a:xfrm>
              <a:off x="1054646" y="2152893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08B17"/>
            </a:solidFill>
            <a:ln>
              <a:noFill/>
            </a:ln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33" name="文本框 22"/>
            <p:cNvSpPr txBox="1"/>
            <p:nvPr/>
          </p:nvSpPr>
          <p:spPr>
            <a:xfrm>
              <a:off x="1317187" y="2537031"/>
              <a:ext cx="1185425" cy="503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住宿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856537" y="3616757"/>
            <a:ext cx="1145683" cy="1033778"/>
            <a:chOff x="2434039" y="2803922"/>
            <a:chExt cx="1447941" cy="1306512"/>
          </a:xfrm>
        </p:grpSpPr>
        <p:sp>
          <p:nvSpPr>
            <p:cNvPr id="24" name="Freeform 5"/>
            <p:cNvSpPr/>
            <p:nvPr/>
          </p:nvSpPr>
          <p:spPr bwMode="auto">
            <a:xfrm>
              <a:off x="2434039" y="2803922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0051A3"/>
            </a:solidFill>
            <a:ln>
              <a:noFill/>
            </a:ln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34" name="文本框 22"/>
            <p:cNvSpPr txBox="1"/>
            <p:nvPr/>
          </p:nvSpPr>
          <p:spPr>
            <a:xfrm>
              <a:off x="2696555" y="2997544"/>
              <a:ext cx="1185425" cy="89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商业保险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865739" y="2081596"/>
            <a:ext cx="1177778" cy="1033776"/>
            <a:chOff x="2446462" y="1268760"/>
            <a:chExt cx="1488504" cy="1306512"/>
          </a:xfrm>
        </p:grpSpPr>
        <p:sp>
          <p:nvSpPr>
            <p:cNvPr id="27" name="Freeform 5"/>
            <p:cNvSpPr/>
            <p:nvPr/>
          </p:nvSpPr>
          <p:spPr bwMode="auto">
            <a:xfrm>
              <a:off x="2446462" y="1268760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35" name="文本框 22"/>
            <p:cNvSpPr txBox="1"/>
            <p:nvPr/>
          </p:nvSpPr>
          <p:spPr>
            <a:xfrm>
              <a:off x="2749541" y="1506517"/>
              <a:ext cx="1185425" cy="89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绩效奖金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628972" y="2583489"/>
            <a:ext cx="1145570" cy="1033776"/>
            <a:chOff x="3894262" y="2137966"/>
            <a:chExt cx="1447800" cy="1306512"/>
          </a:xfrm>
        </p:grpSpPr>
        <p:sp>
          <p:nvSpPr>
            <p:cNvPr id="28" name="Freeform 5"/>
            <p:cNvSpPr/>
            <p:nvPr/>
          </p:nvSpPr>
          <p:spPr bwMode="auto">
            <a:xfrm>
              <a:off x="3894262" y="2137966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1E5691"/>
            </a:solidFill>
            <a:ln>
              <a:noFill/>
            </a:ln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36" name="文本框 22"/>
            <p:cNvSpPr txBox="1"/>
            <p:nvPr/>
          </p:nvSpPr>
          <p:spPr>
            <a:xfrm>
              <a:off x="4112549" y="2501511"/>
              <a:ext cx="1229474" cy="503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中餐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774482" y="2235781"/>
            <a:ext cx="1145571" cy="1033776"/>
            <a:chOff x="7046122" y="1823261"/>
            <a:chExt cx="1447800" cy="1306512"/>
          </a:xfrm>
        </p:grpSpPr>
        <p:sp>
          <p:nvSpPr>
            <p:cNvPr id="29" name="Freeform 5"/>
            <p:cNvSpPr/>
            <p:nvPr/>
          </p:nvSpPr>
          <p:spPr bwMode="auto">
            <a:xfrm>
              <a:off x="7046122" y="1823261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CBA260"/>
            </a:solidFill>
            <a:ln>
              <a:noFill/>
            </a:ln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37" name="文本框 22"/>
            <p:cNvSpPr txBox="1"/>
            <p:nvPr/>
          </p:nvSpPr>
          <p:spPr>
            <a:xfrm>
              <a:off x="7344662" y="2029511"/>
              <a:ext cx="1032854" cy="89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带薪年假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147353" y="3002593"/>
            <a:ext cx="1145776" cy="1033776"/>
            <a:chOff x="8419950" y="2590073"/>
            <a:chExt cx="1448060" cy="1306512"/>
          </a:xfrm>
        </p:grpSpPr>
        <p:sp>
          <p:nvSpPr>
            <p:cNvPr id="30" name="Freeform 5"/>
            <p:cNvSpPr/>
            <p:nvPr/>
          </p:nvSpPr>
          <p:spPr bwMode="auto">
            <a:xfrm>
              <a:off x="8419950" y="2590073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0051A3"/>
            </a:solidFill>
            <a:ln>
              <a:noFill/>
            </a:ln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38" name="文本框 22"/>
            <p:cNvSpPr txBox="1"/>
            <p:nvPr/>
          </p:nvSpPr>
          <p:spPr>
            <a:xfrm>
              <a:off x="8682584" y="2794926"/>
              <a:ext cx="1185426" cy="894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免费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旅游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199033" y="4454408"/>
            <a:ext cx="1178736" cy="1033776"/>
            <a:chOff x="8493922" y="4041888"/>
            <a:chExt cx="1489716" cy="1306512"/>
          </a:xfrm>
        </p:grpSpPr>
        <p:sp>
          <p:nvSpPr>
            <p:cNvPr id="31" name="Freeform 5"/>
            <p:cNvSpPr/>
            <p:nvPr/>
          </p:nvSpPr>
          <p:spPr bwMode="auto">
            <a:xfrm>
              <a:off x="8493922" y="4041888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08B17"/>
            </a:solidFill>
            <a:ln>
              <a:noFill/>
            </a:ln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39" name="文本框 22"/>
            <p:cNvSpPr txBox="1"/>
            <p:nvPr/>
          </p:nvSpPr>
          <p:spPr>
            <a:xfrm>
              <a:off x="8798213" y="4256325"/>
              <a:ext cx="1185425" cy="89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全勤奖金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544067" y="3643631"/>
            <a:ext cx="1218996" cy="1033778"/>
            <a:chOff x="9811194" y="3231112"/>
            <a:chExt cx="1540596" cy="1306512"/>
          </a:xfrm>
        </p:grpSpPr>
        <p:sp>
          <p:nvSpPr>
            <p:cNvPr id="40" name="Freeform 5"/>
            <p:cNvSpPr/>
            <p:nvPr/>
          </p:nvSpPr>
          <p:spPr bwMode="auto">
            <a:xfrm>
              <a:off x="9811194" y="3231112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41" name="文本框 22"/>
            <p:cNvSpPr txBox="1"/>
            <p:nvPr/>
          </p:nvSpPr>
          <p:spPr>
            <a:xfrm>
              <a:off x="10166365" y="3445549"/>
              <a:ext cx="1185425" cy="894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陪训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学习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36" y="3769694"/>
            <a:ext cx="2190318" cy="2245076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75" name="椭圆 74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02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77" name="文本框 76"/>
              <p:cNvSpPr txBox="1"/>
              <p:nvPr/>
            </p:nvSpPr>
            <p:spPr>
              <a:xfrm>
                <a:off x="1368816" y="59151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员工福利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78" name="文本框 77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5523214" y="1251652"/>
            <a:ext cx="1197610" cy="1033776"/>
            <a:chOff x="3039530" y="1288824"/>
            <a:chExt cx="1513568" cy="1306512"/>
          </a:xfrm>
        </p:grpSpPr>
        <p:sp>
          <p:nvSpPr>
            <p:cNvPr id="4" name="Freeform 5"/>
            <p:cNvSpPr/>
            <p:nvPr/>
          </p:nvSpPr>
          <p:spPr bwMode="auto">
            <a:xfrm>
              <a:off x="3039530" y="1288824"/>
              <a:ext cx="1447800" cy="1306512"/>
            </a:xfrm>
            <a:custGeom>
              <a:avLst/>
              <a:gdLst>
                <a:gd name="T0" fmla="*/ 1136760 w 2740"/>
                <a:gd name="T1" fmla="*/ 1235640 h 2446"/>
                <a:gd name="T2" fmla="*/ 1086026 w 2740"/>
                <a:gd name="T3" fmla="*/ 1286347 h 2446"/>
                <a:gd name="T4" fmla="*/ 1013624 w 2740"/>
                <a:gd name="T5" fmla="*/ 1305028 h 2446"/>
                <a:gd name="T6" fmla="*/ 431239 w 2740"/>
                <a:gd name="T7" fmla="*/ 1305028 h 2446"/>
                <a:gd name="T8" fmla="*/ 362009 w 2740"/>
                <a:gd name="T9" fmla="*/ 1286347 h 2446"/>
                <a:gd name="T10" fmla="*/ 311274 w 2740"/>
                <a:gd name="T11" fmla="*/ 1235107 h 2446"/>
                <a:gd name="T12" fmla="*/ 19025 w 2740"/>
                <a:gd name="T13" fmla="*/ 723770 h 2446"/>
                <a:gd name="T14" fmla="*/ 0 w 2740"/>
                <a:gd name="T15" fmla="*/ 652781 h 2446"/>
                <a:gd name="T16" fmla="*/ 19025 w 2740"/>
                <a:gd name="T17" fmla="*/ 581258 h 2446"/>
                <a:gd name="T18" fmla="*/ 310218 w 2740"/>
                <a:gd name="T19" fmla="*/ 72057 h 2446"/>
                <a:gd name="T20" fmla="*/ 362009 w 2740"/>
                <a:gd name="T21" fmla="*/ 19749 h 2446"/>
                <a:gd name="T22" fmla="*/ 428068 w 2740"/>
                <a:gd name="T23" fmla="*/ 534 h 2446"/>
                <a:gd name="T24" fmla="*/ 1012567 w 2740"/>
                <a:gd name="T25" fmla="*/ 534 h 2446"/>
                <a:gd name="T26" fmla="*/ 1086026 w 2740"/>
                <a:gd name="T27" fmla="*/ 19749 h 2446"/>
                <a:gd name="T28" fmla="*/ 1136760 w 2740"/>
                <a:gd name="T29" fmla="*/ 70456 h 2446"/>
                <a:gd name="T30" fmla="*/ 1427952 w 2740"/>
                <a:gd name="T31" fmla="*/ 579657 h 2446"/>
                <a:gd name="T32" fmla="*/ 1448034 w 2740"/>
                <a:gd name="T33" fmla="*/ 652781 h 2446"/>
                <a:gd name="T34" fmla="*/ 1427423 w 2740"/>
                <a:gd name="T35" fmla="*/ 726439 h 2446"/>
                <a:gd name="T36" fmla="*/ 1136760 w 2740"/>
                <a:gd name="T37" fmla="*/ 1235640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40"/>
                <a:gd name="T58" fmla="*/ 0 h 2446"/>
                <a:gd name="T59" fmla="*/ 2740 w 2740"/>
                <a:gd name="T60" fmla="*/ 2446 h 24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p>
              <a:endParaRPr lang="zh-CN" altLang="en-US" sz="1600"/>
            </a:p>
          </p:txBody>
        </p:sp>
        <p:sp>
          <p:nvSpPr>
            <p:cNvPr id="5" name="文本框 22"/>
            <p:cNvSpPr txBox="1"/>
            <p:nvPr/>
          </p:nvSpPr>
          <p:spPr>
            <a:xfrm>
              <a:off x="3227321" y="1444514"/>
              <a:ext cx="1325777" cy="89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五天八小时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782030" y="591512"/>
            <a:ext cx="3006571" cy="659777"/>
            <a:chOff x="701347" y="604959"/>
            <a:chExt cx="3006571" cy="659777"/>
          </a:xfrm>
        </p:grpSpPr>
        <p:sp>
          <p:nvSpPr>
            <p:cNvPr id="64" name="椭圆 63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02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1368816" y="604959"/>
              <a:ext cx="2339102" cy="659777"/>
              <a:chOff x="1368816" y="591512"/>
              <a:chExt cx="2339102" cy="659777"/>
            </a:xfrm>
          </p:grpSpPr>
          <p:sp>
            <p:nvSpPr>
              <p:cNvPr id="66" name="文本框 65"/>
              <p:cNvSpPr txBox="1"/>
              <p:nvPr/>
            </p:nvSpPr>
            <p:spPr>
              <a:xfrm>
                <a:off x="1368816" y="591512"/>
                <a:ext cx="23391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人才发展通道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  <p:pic>
        <p:nvPicPr>
          <p:cNvPr id="3" name="图片 2" descr="9Q276DB@IF3S`1E~LDU}DTB"/>
          <p:cNvPicPr>
            <a:picLocks noChangeAspect="1"/>
          </p:cNvPicPr>
          <p:nvPr/>
        </p:nvPicPr>
        <p:blipFill>
          <a:blip r:embed="rId1"/>
          <a:srcRect t="663"/>
          <a:stretch>
            <a:fillRect/>
          </a:stretch>
        </p:blipFill>
        <p:spPr>
          <a:xfrm>
            <a:off x="1916430" y="1228090"/>
            <a:ext cx="1069340" cy="4801870"/>
          </a:xfrm>
          <a:prstGeom prst="rect">
            <a:avLst/>
          </a:prstGeom>
        </p:spPr>
      </p:pic>
      <p:pic>
        <p:nvPicPr>
          <p:cNvPr id="7" name="图片 6" descr="9@E)PFET~PI7V}3PA[2P}{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1864995"/>
            <a:ext cx="986155" cy="4206875"/>
          </a:xfrm>
          <a:prstGeom prst="rect">
            <a:avLst/>
          </a:prstGeom>
        </p:spPr>
      </p:pic>
      <p:pic>
        <p:nvPicPr>
          <p:cNvPr id="4" name="图片 3" descr="@SF4%}HD}`15ZXI[EBT4YT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70" y="1371600"/>
            <a:ext cx="935990" cy="461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585" y="1364615"/>
            <a:ext cx="962025" cy="4565015"/>
          </a:xfrm>
          <a:prstGeom prst="rect">
            <a:avLst/>
          </a:prstGeom>
        </p:spPr>
      </p:pic>
      <p:pic>
        <p:nvPicPr>
          <p:cNvPr id="8" name="图片 7" descr="2Y$47IN$(F0A(}}}6W_UW%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080" y="1009015"/>
            <a:ext cx="929640" cy="518096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989"/>
            <a:ext cx="12192000" cy="685630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41056" y="1521449"/>
            <a:ext cx="3266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dirty="0">
                <a:blipFill dpi="0" rotWithShape="1">
                  <a:blip r:embed="rId2"/>
                  <a:srcRect/>
                  <a:tile tx="0" ty="0" sx="2000" sy="2000" flip="none" algn="tl"/>
                </a:blip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CONTNETS</a:t>
            </a:r>
            <a:endParaRPr lang="zh-CN" altLang="en-US" sz="3200" dirty="0">
              <a:blipFill dpi="0" rotWithShape="1">
                <a:blip r:embed="rId2"/>
                <a:srcRect/>
                <a:tile tx="0" ty="0" sx="2000" sy="2000" flip="none" algn="tl"/>
              </a:blipFill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5267265" y="481878"/>
            <a:ext cx="2465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blipFill dpi="0" rotWithShape="1">
                  <a:blip r:embed="rId2"/>
                  <a:srcRect/>
                  <a:tile tx="0" ty="0" sx="10000" sy="1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rPr>
              <a:t>目录</a:t>
            </a:r>
            <a:endParaRPr lang="zh-CN" altLang="en-US" sz="7200" dirty="0">
              <a:blipFill dpi="0" rotWithShape="1">
                <a:blip r:embed="rId2"/>
                <a:srcRect/>
                <a:tile tx="0" ty="0" sx="10000" sy="1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1500157" y="2466156"/>
            <a:ext cx="2855943" cy="641376"/>
            <a:chOff x="1625600" y="3454400"/>
            <a:chExt cx="2855943" cy="641376"/>
          </a:xfrm>
        </p:grpSpPr>
        <p:grpSp>
          <p:nvGrpSpPr>
            <p:cNvPr id="7" name="组合 6"/>
            <p:cNvGrpSpPr/>
            <p:nvPr/>
          </p:nvGrpSpPr>
          <p:grpSpPr>
            <a:xfrm>
              <a:off x="2459045" y="3505199"/>
              <a:ext cx="2022498" cy="573942"/>
              <a:chOff x="5645846" y="1767819"/>
              <a:chExt cx="2022498" cy="573942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5645846" y="1767819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公司介绍</a:t>
                </a:r>
                <a:endPara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14" name="PA_文本框 57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5665308" y="2055529"/>
                <a:ext cx="2003036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52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A dream need to work out </a:t>
                </a:r>
                <a:r>
                  <a:rPr lang="en-US" altLang="zh-CN" sz="525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summary </a:t>
                </a:r>
                <a:r>
                  <a:rPr lang="en-US" altLang="zh-CN" sz="52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report dream need to work </a:t>
                </a:r>
                <a:r>
                  <a:rPr lang="en-US" altLang="zh-CN" sz="525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outa </a:t>
                </a:r>
                <a:r>
                  <a:rPr lang="en-US" altLang="zh-CN" sz="52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need to work </a:t>
                </a:r>
                <a:endParaRPr lang="zh-CN" altLang="en-US" sz="5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Aparajita" panose="020B0604020202020204" pitchFamily="34" charset="0"/>
                </a:endParaRPr>
              </a:p>
            </p:txBody>
          </p:sp>
        </p:grpSp>
        <p:sp>
          <p:nvSpPr>
            <p:cNvPr id="65" name="椭圆 64"/>
            <p:cNvSpPr/>
            <p:nvPr/>
          </p:nvSpPr>
          <p:spPr>
            <a:xfrm>
              <a:off x="1625600" y="3454400"/>
              <a:ext cx="641376" cy="641376"/>
            </a:xfrm>
            <a:prstGeom prst="ellipse">
              <a:avLst/>
            </a:prstGeom>
            <a:solidFill>
              <a:srgbClr val="0051A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dirty="0" smtClean="0">
                  <a:latin typeface="Impact" panose="020B0806030902050204" pitchFamily="34" charset="0"/>
                </a:rPr>
                <a:t>01</a:t>
              </a:r>
              <a:endParaRPr lang="zh-CN" altLang="en-US" sz="28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4641010" y="2466156"/>
            <a:ext cx="2855943" cy="641376"/>
            <a:chOff x="1625600" y="3454400"/>
            <a:chExt cx="2855943" cy="641376"/>
          </a:xfrm>
        </p:grpSpPr>
        <p:grpSp>
          <p:nvGrpSpPr>
            <p:cNvPr id="68" name="组合 67"/>
            <p:cNvGrpSpPr/>
            <p:nvPr/>
          </p:nvGrpSpPr>
          <p:grpSpPr>
            <a:xfrm>
              <a:off x="2459045" y="3488054"/>
              <a:ext cx="2022498" cy="591087"/>
              <a:chOff x="5645846" y="1750674"/>
              <a:chExt cx="2022498" cy="591087"/>
            </a:xfrm>
          </p:grpSpPr>
          <p:sp>
            <p:nvSpPr>
              <p:cNvPr id="70" name="文本框 69"/>
              <p:cNvSpPr txBox="1"/>
              <p:nvPr/>
            </p:nvSpPr>
            <p:spPr>
              <a:xfrm>
                <a:off x="5645846" y="1750674"/>
                <a:ext cx="1800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发展平台及福利</a:t>
                </a:r>
                <a:endPara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71" name="PA_文本框 5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5665308" y="2055529"/>
                <a:ext cx="2003036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52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A dream need to work out </a:t>
                </a:r>
                <a:r>
                  <a:rPr lang="en-US" altLang="zh-CN" sz="525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summary </a:t>
                </a:r>
                <a:r>
                  <a:rPr lang="en-US" altLang="zh-CN" sz="52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report dream need to work </a:t>
                </a:r>
                <a:r>
                  <a:rPr lang="en-US" altLang="zh-CN" sz="525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outa </a:t>
                </a:r>
                <a:r>
                  <a:rPr lang="en-US" altLang="zh-CN" sz="52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need to work </a:t>
                </a:r>
                <a:endParaRPr lang="zh-CN" altLang="en-US" sz="5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Aparajita" panose="020B0604020202020204" pitchFamily="34" charset="0"/>
                </a:endParaRPr>
              </a:p>
            </p:txBody>
          </p:sp>
        </p:grpSp>
        <p:sp>
          <p:nvSpPr>
            <p:cNvPr id="69" name="椭圆 68"/>
            <p:cNvSpPr/>
            <p:nvPr/>
          </p:nvSpPr>
          <p:spPr>
            <a:xfrm>
              <a:off x="1625600" y="3454400"/>
              <a:ext cx="641376" cy="641376"/>
            </a:xfrm>
            <a:prstGeom prst="ellipse">
              <a:avLst/>
            </a:prstGeom>
            <a:solidFill>
              <a:srgbClr val="F08B17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dirty="0" smtClean="0">
                  <a:latin typeface="Impact" panose="020B0806030902050204" pitchFamily="34" charset="0"/>
                </a:rPr>
                <a:t>02</a:t>
              </a:r>
              <a:endParaRPr lang="zh-CN" altLang="en-US" sz="28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4641010" y="3559488"/>
            <a:ext cx="2855943" cy="641376"/>
            <a:chOff x="1625600" y="3454400"/>
            <a:chExt cx="2855943" cy="641376"/>
          </a:xfrm>
        </p:grpSpPr>
        <p:grpSp>
          <p:nvGrpSpPr>
            <p:cNvPr id="83" name="组合 82"/>
            <p:cNvGrpSpPr/>
            <p:nvPr/>
          </p:nvGrpSpPr>
          <p:grpSpPr>
            <a:xfrm>
              <a:off x="2459045" y="3505199"/>
              <a:ext cx="2022498" cy="573942"/>
              <a:chOff x="5645846" y="1767819"/>
              <a:chExt cx="2022498" cy="573942"/>
            </a:xfrm>
          </p:grpSpPr>
          <p:sp>
            <p:nvSpPr>
              <p:cNvPr id="85" name="文本框 84"/>
              <p:cNvSpPr txBox="1"/>
              <p:nvPr/>
            </p:nvSpPr>
            <p:spPr>
              <a:xfrm>
                <a:off x="5645846" y="1767819"/>
                <a:ext cx="110236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组织架构</a:t>
                </a:r>
                <a:endPara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86" name="PA_文本框 57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665308" y="2055529"/>
                <a:ext cx="2003036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52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A dream need to work out </a:t>
                </a:r>
                <a:r>
                  <a:rPr lang="en-US" altLang="zh-CN" sz="525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summary </a:t>
                </a:r>
                <a:r>
                  <a:rPr lang="en-US" altLang="zh-CN" sz="52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report dream need to work </a:t>
                </a:r>
                <a:r>
                  <a:rPr lang="en-US" altLang="zh-CN" sz="525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outa </a:t>
                </a:r>
                <a:r>
                  <a:rPr lang="en-US" altLang="zh-CN" sz="52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need to work </a:t>
                </a:r>
                <a:endParaRPr lang="zh-CN" altLang="en-US" sz="5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Aparajita" panose="020B0604020202020204" pitchFamily="34" charset="0"/>
                </a:endParaRPr>
              </a:p>
            </p:txBody>
          </p:sp>
        </p:grpSp>
        <p:sp>
          <p:nvSpPr>
            <p:cNvPr id="84" name="椭圆 83"/>
            <p:cNvSpPr/>
            <p:nvPr/>
          </p:nvSpPr>
          <p:spPr>
            <a:xfrm>
              <a:off x="1625600" y="3454400"/>
              <a:ext cx="641376" cy="641376"/>
            </a:xfrm>
            <a:prstGeom prst="ellipse">
              <a:avLst/>
            </a:prstGeom>
            <a:solidFill>
              <a:srgbClr val="0051A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dirty="0" smtClean="0">
                  <a:latin typeface="Impact" panose="020B0806030902050204" pitchFamily="34" charset="0"/>
                </a:rPr>
                <a:t>05</a:t>
              </a:r>
              <a:endParaRPr lang="zh-CN" altLang="en-US" sz="28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907593" y="3573458"/>
            <a:ext cx="2855943" cy="641376"/>
            <a:chOff x="1625600" y="3454400"/>
            <a:chExt cx="2855943" cy="641376"/>
          </a:xfrm>
        </p:grpSpPr>
        <p:grpSp>
          <p:nvGrpSpPr>
            <p:cNvPr id="88" name="组合 87"/>
            <p:cNvGrpSpPr/>
            <p:nvPr/>
          </p:nvGrpSpPr>
          <p:grpSpPr>
            <a:xfrm>
              <a:off x="2459045" y="3505199"/>
              <a:ext cx="2022498" cy="573942"/>
              <a:chOff x="5645846" y="1767819"/>
              <a:chExt cx="2022498" cy="573942"/>
            </a:xfrm>
          </p:grpSpPr>
          <p:sp>
            <p:nvSpPr>
              <p:cNvPr id="90" name="文本框 89"/>
              <p:cNvSpPr txBox="1"/>
              <p:nvPr/>
            </p:nvSpPr>
            <p:spPr>
              <a:xfrm>
                <a:off x="5645846" y="1767819"/>
                <a:ext cx="1332230" cy="3683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公司管理层</a:t>
                </a:r>
                <a:endPara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91" name="PA_文本框 57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665308" y="2055529"/>
                <a:ext cx="2003036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52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A dream need to work out </a:t>
                </a:r>
                <a:r>
                  <a:rPr lang="en-US" altLang="zh-CN" sz="525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summary </a:t>
                </a:r>
                <a:r>
                  <a:rPr lang="en-US" altLang="zh-CN" sz="52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report dream need to work </a:t>
                </a:r>
                <a:r>
                  <a:rPr lang="en-US" altLang="zh-CN" sz="525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outa </a:t>
                </a:r>
                <a:r>
                  <a:rPr lang="en-US" altLang="zh-CN" sz="52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need to work </a:t>
                </a:r>
                <a:endParaRPr lang="zh-CN" altLang="en-US" sz="5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Aparajita" panose="020B0604020202020204" pitchFamily="34" charset="0"/>
                </a:endParaRPr>
              </a:p>
            </p:txBody>
          </p:sp>
        </p:grpSp>
        <p:sp>
          <p:nvSpPr>
            <p:cNvPr id="89" name="椭圆 88"/>
            <p:cNvSpPr/>
            <p:nvPr/>
          </p:nvSpPr>
          <p:spPr>
            <a:xfrm>
              <a:off x="1625600" y="3454400"/>
              <a:ext cx="641376" cy="641376"/>
            </a:xfrm>
            <a:prstGeom prst="ellipse">
              <a:avLst/>
            </a:prstGeom>
            <a:solidFill>
              <a:srgbClr val="F08B17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dirty="0" smtClean="0">
                  <a:latin typeface="Impact" panose="020B0806030902050204" pitchFamily="34" charset="0"/>
                </a:rPr>
                <a:t>06</a:t>
              </a:r>
              <a:endParaRPr lang="zh-CN" altLang="en-US" sz="28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499870" y="3543935"/>
            <a:ext cx="2856230" cy="670560"/>
            <a:chOff x="2362" y="5415"/>
            <a:chExt cx="4498" cy="1056"/>
          </a:xfrm>
        </p:grpSpPr>
        <p:grpSp>
          <p:nvGrpSpPr>
            <p:cNvPr id="77" name="组合 76"/>
            <p:cNvGrpSpPr/>
            <p:nvPr/>
          </p:nvGrpSpPr>
          <p:grpSpPr>
            <a:xfrm>
              <a:off x="2362" y="5461"/>
              <a:ext cx="4498" cy="1010"/>
              <a:chOff x="1625600" y="3454400"/>
              <a:chExt cx="2855943" cy="641376"/>
            </a:xfrm>
          </p:grpSpPr>
          <p:sp>
            <p:nvSpPr>
              <p:cNvPr id="81" name="PA_文本框 5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2478507" y="3792909"/>
                <a:ext cx="2003036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52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A dream need to work out </a:t>
                </a:r>
                <a:r>
                  <a:rPr lang="en-US" altLang="zh-CN" sz="525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summary </a:t>
                </a:r>
                <a:r>
                  <a:rPr lang="en-US" altLang="zh-CN" sz="52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report dream need to work </a:t>
                </a:r>
                <a:r>
                  <a:rPr lang="en-US" altLang="zh-CN" sz="525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outa </a:t>
                </a:r>
                <a:r>
                  <a:rPr lang="en-US" altLang="zh-CN" sz="52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" panose="020B0500000000000000" pitchFamily="34" charset="-122"/>
                    <a:ea typeface="思源黑体" panose="020B0500000000000000" pitchFamily="34" charset="-122"/>
                    <a:cs typeface="Aparajita" panose="020B0604020202020204" pitchFamily="34" charset="0"/>
                  </a:rPr>
                  <a:t>need to work </a:t>
                </a:r>
                <a:endParaRPr lang="zh-CN" altLang="en-US" sz="5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Aparajita" panose="020B0604020202020204" pitchFamily="34" charset="0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625600" y="3454400"/>
                <a:ext cx="641376" cy="641376"/>
              </a:xfrm>
              <a:prstGeom prst="ellipse">
                <a:avLst/>
              </a:prstGeom>
              <a:solidFill>
                <a:srgbClr val="F08B17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zh-CN" sz="2800" dirty="0" smtClean="0">
                    <a:latin typeface="Impact" panose="020B0806030902050204" pitchFamily="34" charset="0"/>
                  </a:rPr>
                  <a:t>04</a:t>
                </a:r>
                <a:endParaRPr lang="zh-CN" altLang="en-US" sz="2800" dirty="0"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3815" y="5415"/>
              <a:ext cx="1736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rPr>
                <a:t>岗位需求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992110" y="2449830"/>
            <a:ext cx="2644140" cy="641350"/>
            <a:chOff x="13068" y="3837"/>
            <a:chExt cx="4164" cy="1010"/>
          </a:xfrm>
        </p:grpSpPr>
        <p:sp>
          <p:nvSpPr>
            <p:cNvPr id="21" name="文本框 20"/>
            <p:cNvSpPr txBox="1"/>
            <p:nvPr/>
          </p:nvSpPr>
          <p:spPr>
            <a:xfrm>
              <a:off x="14078" y="3837"/>
              <a:ext cx="1736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rPr>
                <a:t>产品介绍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3068" y="3837"/>
              <a:ext cx="1010" cy="1010"/>
            </a:xfrm>
            <a:prstGeom prst="ellipse">
              <a:avLst/>
            </a:prstGeom>
            <a:solidFill>
              <a:srgbClr val="0051A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dirty="0" smtClean="0">
                  <a:latin typeface="Impact" panose="020B0806030902050204" pitchFamily="34" charset="0"/>
                </a:rPr>
                <a:t>03</a:t>
              </a:r>
              <a:endParaRPr lang="zh-CN" altLang="en-US" sz="2800" dirty="0">
                <a:latin typeface="Impact" panose="020B0806030902050204" pitchFamily="34" charset="0"/>
              </a:endParaRPr>
            </a:p>
          </p:txBody>
        </p:sp>
        <p:sp>
          <p:nvSpPr>
            <p:cNvPr id="25" name="PA_文本框 57"/>
            <p:cNvSpPr txBox="1"/>
            <p:nvPr>
              <p:custDataLst>
                <p:tags r:id="rId8"/>
              </p:custDataLst>
            </p:nvPr>
          </p:nvSpPr>
          <p:spPr>
            <a:xfrm>
              <a:off x="14078" y="4397"/>
              <a:ext cx="3154" cy="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5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Aparajita" panose="020B0604020202020204" pitchFamily="34" charset="0"/>
                </a:rPr>
                <a:t>A dream need to work out </a:t>
              </a:r>
              <a:r>
                <a:rPr lang="en-US" altLang="zh-CN" sz="525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Aparajita" panose="020B0604020202020204" pitchFamily="34" charset="0"/>
                </a:rPr>
                <a:t>summary </a:t>
              </a:r>
              <a:r>
                <a:rPr lang="en-US" altLang="zh-CN" sz="5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Aparajita" panose="020B0604020202020204" pitchFamily="34" charset="0"/>
                </a:rPr>
                <a:t>report dream need to work </a:t>
              </a:r>
              <a:r>
                <a:rPr lang="en-US" altLang="zh-CN" sz="525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Aparajita" panose="020B0604020202020204" pitchFamily="34" charset="0"/>
                </a:rPr>
                <a:t>outa </a:t>
              </a:r>
              <a:r>
                <a:rPr lang="en-US" altLang="zh-CN" sz="5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Aparajita" panose="020B0604020202020204" pitchFamily="34" charset="0"/>
                </a:rPr>
                <a:t>need to work </a:t>
              </a:r>
              <a:endParaRPr lang="zh-CN" altLang="en-US" sz="525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Aparajita" panose="020B0604020202020204" pitchFamily="34" charset="0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2422525" y="4570095"/>
            <a:ext cx="1108075" cy="3695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</a:rPr>
              <a:t>应聘方式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 rot="0">
            <a:off x="1500505" y="4566285"/>
            <a:ext cx="2856230" cy="641350"/>
            <a:chOff x="1625600" y="3454400"/>
            <a:chExt cx="2855943" cy="641376"/>
          </a:xfrm>
        </p:grpSpPr>
        <p:sp>
          <p:nvSpPr>
            <p:cNvPr id="6" name="PA_文本框 57"/>
            <p:cNvSpPr txBox="1"/>
            <p:nvPr>
              <p:custDataLst>
                <p:tags r:id="rId9"/>
              </p:custDataLst>
            </p:nvPr>
          </p:nvSpPr>
          <p:spPr>
            <a:xfrm>
              <a:off x="2478507" y="3792909"/>
              <a:ext cx="2003036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5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Aparajita" panose="020B0604020202020204" pitchFamily="34" charset="0"/>
                </a:rPr>
                <a:t>A dream need to work out </a:t>
              </a:r>
              <a:r>
                <a:rPr lang="en-US" altLang="zh-CN" sz="525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Aparajita" panose="020B0604020202020204" pitchFamily="34" charset="0"/>
                </a:rPr>
                <a:t>summary </a:t>
              </a:r>
              <a:r>
                <a:rPr lang="en-US" altLang="zh-CN" sz="5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Aparajita" panose="020B0604020202020204" pitchFamily="34" charset="0"/>
                </a:rPr>
                <a:t>report dream need to work </a:t>
              </a:r>
              <a:r>
                <a:rPr lang="en-US" altLang="zh-CN" sz="525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Aparajita" panose="020B0604020202020204" pitchFamily="34" charset="0"/>
                </a:rPr>
                <a:t>outa </a:t>
              </a:r>
              <a:r>
                <a:rPr lang="en-US" altLang="zh-CN" sz="52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Aparajita" panose="020B0604020202020204" pitchFamily="34" charset="0"/>
                </a:rPr>
                <a:t>need to work </a:t>
              </a:r>
              <a:endParaRPr lang="zh-CN" altLang="en-US" sz="525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Aparajita" panose="020B0604020202020204" pitchFamily="34" charset="0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625600" y="3454400"/>
              <a:ext cx="641376" cy="6413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dirty="0" smtClean="0">
                  <a:latin typeface="Impact" panose="020B0806030902050204" pitchFamily="34" charset="0"/>
                </a:rPr>
                <a:t>07</a:t>
              </a:r>
              <a:endParaRPr lang="zh-CN" altLang="en-US" sz="2800" dirty="0">
                <a:latin typeface="Impact" panose="020B080603090205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"/>
            <a:ext cx="12192000" cy="685630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385515" y="3612877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spc="3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</a:rPr>
              <a:t>岗位需求</a:t>
            </a:r>
            <a:endParaRPr lang="zh-CN" altLang="en-US" sz="6000" b="1" spc="3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586158" y="4510009"/>
            <a:ext cx="7015034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1219200">
              <a:lnSpc>
                <a:spcPct val="200000"/>
              </a:lnSpc>
              <a:spcAft>
                <a:spcPts val="600"/>
              </a:spcAft>
              <a:defRPr/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为客户服务是我们存在的唯一理由，客户需求是我们发展的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原动我们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坚持以客户为中心，快速响应客户需求，持续为客户创造长期价值进而成就客户。为客户提供有效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服务。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82" y="337762"/>
            <a:ext cx="4136386" cy="24898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5381185" y="3017159"/>
            <a:ext cx="1675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3600" dirty="0" smtClean="0">
                <a:solidFill>
                  <a:srgbClr val="F08B17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Impact" panose="020B0806030902050204" pitchFamily="34" charset="0"/>
              </a:rPr>
              <a:t>PART 03</a:t>
            </a:r>
            <a:endParaRPr lang="zh-CN" altLang="en-US" sz="3600" dirty="0">
              <a:solidFill>
                <a:srgbClr val="F08B17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394756" y="4137641"/>
            <a:ext cx="745285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7992316" y="4137641"/>
            <a:ext cx="745285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5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2"/>
          <p:cNvSpPr/>
          <p:nvPr/>
        </p:nvSpPr>
        <p:spPr>
          <a:xfrm>
            <a:off x="2445383" y="3529875"/>
            <a:ext cx="1743984" cy="582203"/>
          </a:xfrm>
          <a:prstGeom prst="wedgeRoundRectCallout">
            <a:avLst>
              <a:gd name="adj1" fmla="val 90509"/>
              <a:gd name="adj2" fmla="val 69554"/>
              <a:gd name="adj3" fmla="val 16667"/>
            </a:avLst>
          </a:prstGeom>
          <a:solidFill>
            <a:srgbClr val="F08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外贸业务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人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4189093" y="2256223"/>
            <a:ext cx="1743984" cy="582203"/>
          </a:xfrm>
          <a:prstGeom prst="wedgeRoundRectCallout">
            <a:avLst>
              <a:gd name="adj1" fmla="val 80023"/>
              <a:gd name="adj2" fmla="val 78143"/>
              <a:gd name="adj3" fmla="val 16667"/>
            </a:avLst>
          </a:prstGeom>
          <a:solidFill>
            <a:srgbClr val="005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运营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人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8382112" y="2373759"/>
            <a:ext cx="1743984" cy="582203"/>
          </a:xfrm>
          <a:prstGeom prst="wedgeRoundRectCallout">
            <a:avLst>
              <a:gd name="adj1" fmla="val -62640"/>
              <a:gd name="adj2" fmla="val 175204"/>
              <a:gd name="adj3" fmla="val 16667"/>
            </a:avLst>
          </a:prstGeom>
          <a:solidFill>
            <a:srgbClr val="F08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外贸助理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人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9062535" y="3935131"/>
            <a:ext cx="1743984" cy="582203"/>
          </a:xfrm>
          <a:prstGeom prst="wedgeRoundRectCallout">
            <a:avLst>
              <a:gd name="adj1" fmla="val -67867"/>
              <a:gd name="adj2" fmla="val 141081"/>
              <a:gd name="adj3" fmla="val 16667"/>
            </a:avLst>
          </a:prstGeom>
          <a:solidFill>
            <a:srgbClr val="F08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外贸文员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人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788" y="2505828"/>
            <a:ext cx="4797966" cy="479796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36" name="椭圆 35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03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1368816" y="59151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需求岗位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  <p:sp>
        <p:nvSpPr>
          <p:cNvPr id="2" name="圆角矩形标注 1"/>
          <p:cNvSpPr/>
          <p:nvPr/>
        </p:nvSpPr>
        <p:spPr>
          <a:xfrm>
            <a:off x="6562837" y="1398399"/>
            <a:ext cx="1743984" cy="582203"/>
          </a:xfrm>
          <a:prstGeom prst="wedgeRoundRectCallout">
            <a:avLst>
              <a:gd name="adj1" fmla="val -21933"/>
              <a:gd name="adj2" fmla="val 206506"/>
              <a:gd name="adj3" fmla="val 16667"/>
            </a:avLst>
          </a:prstGeom>
          <a:solidFill>
            <a:srgbClr val="F08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外贸跟单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人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7" grpId="0" bldLvl="0" animBg="1"/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180590" y="2797175"/>
            <a:ext cx="2673985" cy="243522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1.专科及以上学历，国际贸易、商务英语、市场营销等相关专业；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2.1-2年阿里巴巴平台操作经验优先考虑，欢迎应届毕业生；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3.CET-4、6级，口语能够正常交流，</a:t>
            </a:r>
            <a:r>
              <a:rPr lang="zh-CN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正常书写英语书信往来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4.做事有计划性、并且有很强的执行力；良好的表达能力、职业道德和敬业精神。。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lvl="0" indent="-171450">
              <a:lnSpc>
                <a:spcPct val="130000"/>
              </a:lnSpc>
            </a:pP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2455116" y="2033406"/>
            <a:ext cx="2399634" cy="457073"/>
          </a:xfrm>
          <a:prstGeom prst="roundRect">
            <a:avLst>
              <a:gd name="adj" fmla="val 36824"/>
            </a:avLst>
          </a:prstGeom>
          <a:solidFill>
            <a:srgbClr val="0051A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外贸业务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248535" y="5028565"/>
            <a:ext cx="2673985" cy="461010"/>
            <a:chOff x="3541" y="7919"/>
            <a:chExt cx="4211" cy="726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3541" y="8645"/>
              <a:ext cx="375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KSO_Shape"/>
            <p:cNvSpPr/>
            <p:nvPr/>
          </p:nvSpPr>
          <p:spPr bwMode="auto">
            <a:xfrm>
              <a:off x="7152" y="7919"/>
              <a:ext cx="600" cy="727"/>
            </a:xfrm>
            <a:custGeom>
              <a:avLst/>
              <a:gdLst>
                <a:gd name="T0" fmla="*/ 0 w 2244"/>
                <a:gd name="T1" fmla="*/ 1192026366 h 2719"/>
                <a:gd name="T2" fmla="*/ 124849370 w 2244"/>
                <a:gd name="T3" fmla="*/ 900047615 h 2719"/>
                <a:gd name="T4" fmla="*/ 247945988 w 2244"/>
                <a:gd name="T5" fmla="*/ 802721585 h 2719"/>
                <a:gd name="T6" fmla="*/ 752599742 w 2244"/>
                <a:gd name="T7" fmla="*/ 802721585 h 2719"/>
                <a:gd name="T8" fmla="*/ 878762849 w 2244"/>
                <a:gd name="T9" fmla="*/ 900047615 h 2719"/>
                <a:gd name="T10" fmla="*/ 983022837 w 2244"/>
                <a:gd name="T11" fmla="*/ 1192026366 h 2719"/>
                <a:gd name="T12" fmla="*/ 0 w 2244"/>
                <a:gd name="T13" fmla="*/ 1192026366 h 2719"/>
                <a:gd name="T14" fmla="*/ 489758997 w 2244"/>
                <a:gd name="T15" fmla="*/ 778171257 h 2719"/>
                <a:gd name="T16" fmla="*/ 100755144 w 2244"/>
                <a:gd name="T17" fmla="*/ 389304781 h 2719"/>
                <a:gd name="T18" fmla="*/ 489758997 w 2244"/>
                <a:gd name="T19" fmla="*/ 0 h 2719"/>
                <a:gd name="T20" fmla="*/ 878762849 w 2244"/>
                <a:gd name="T21" fmla="*/ 389304781 h 2719"/>
                <a:gd name="T22" fmla="*/ 489758997 w 2244"/>
                <a:gd name="T23" fmla="*/ 778171257 h 2719"/>
                <a:gd name="T24" fmla="*/ 425801067 w 2244"/>
                <a:gd name="T25" fmla="*/ 105655795 h 2719"/>
                <a:gd name="T26" fmla="*/ 191435436 w 2244"/>
                <a:gd name="T27" fmla="*/ 389304781 h 2719"/>
                <a:gd name="T28" fmla="*/ 489758997 w 2244"/>
                <a:gd name="T29" fmla="*/ 687859418 h 2719"/>
                <a:gd name="T30" fmla="*/ 788083219 w 2244"/>
                <a:gd name="T31" fmla="*/ 389304781 h 2719"/>
                <a:gd name="T32" fmla="*/ 425801067 w 2244"/>
                <a:gd name="T33" fmla="*/ 105655795 h 27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44" h="2719">
                  <a:moveTo>
                    <a:pt x="0" y="2719"/>
                  </a:moveTo>
                  <a:cubicBezTo>
                    <a:pt x="285" y="2053"/>
                    <a:pt x="285" y="2053"/>
                    <a:pt x="285" y="2053"/>
                  </a:cubicBezTo>
                  <a:cubicBezTo>
                    <a:pt x="285" y="2053"/>
                    <a:pt x="347" y="1831"/>
                    <a:pt x="566" y="1831"/>
                  </a:cubicBezTo>
                  <a:cubicBezTo>
                    <a:pt x="1718" y="1831"/>
                    <a:pt x="1718" y="1831"/>
                    <a:pt x="1718" y="1831"/>
                  </a:cubicBezTo>
                  <a:cubicBezTo>
                    <a:pt x="1938" y="1831"/>
                    <a:pt x="2006" y="2053"/>
                    <a:pt x="2006" y="2053"/>
                  </a:cubicBezTo>
                  <a:cubicBezTo>
                    <a:pt x="2244" y="2719"/>
                    <a:pt x="2244" y="2719"/>
                    <a:pt x="2244" y="2719"/>
                  </a:cubicBezTo>
                  <a:lnTo>
                    <a:pt x="0" y="2719"/>
                  </a:lnTo>
                  <a:close/>
                  <a:moveTo>
                    <a:pt x="1118" y="1775"/>
                  </a:moveTo>
                  <a:cubicBezTo>
                    <a:pt x="627" y="1775"/>
                    <a:pt x="230" y="1378"/>
                    <a:pt x="230" y="888"/>
                  </a:cubicBezTo>
                  <a:cubicBezTo>
                    <a:pt x="230" y="397"/>
                    <a:pt x="627" y="0"/>
                    <a:pt x="1118" y="0"/>
                  </a:cubicBezTo>
                  <a:cubicBezTo>
                    <a:pt x="1608" y="0"/>
                    <a:pt x="2006" y="397"/>
                    <a:pt x="2006" y="888"/>
                  </a:cubicBezTo>
                  <a:cubicBezTo>
                    <a:pt x="2006" y="1378"/>
                    <a:pt x="1608" y="1775"/>
                    <a:pt x="1118" y="1775"/>
                  </a:cubicBezTo>
                  <a:close/>
                  <a:moveTo>
                    <a:pt x="972" y="241"/>
                  </a:moveTo>
                  <a:cubicBezTo>
                    <a:pt x="700" y="338"/>
                    <a:pt x="1033" y="685"/>
                    <a:pt x="437" y="888"/>
                  </a:cubicBezTo>
                  <a:cubicBezTo>
                    <a:pt x="437" y="1264"/>
                    <a:pt x="742" y="1569"/>
                    <a:pt x="1118" y="1569"/>
                  </a:cubicBezTo>
                  <a:cubicBezTo>
                    <a:pt x="1494" y="1569"/>
                    <a:pt x="1799" y="1264"/>
                    <a:pt x="1799" y="888"/>
                  </a:cubicBezTo>
                  <a:cubicBezTo>
                    <a:pt x="1452" y="602"/>
                    <a:pt x="870" y="734"/>
                    <a:pt x="972" y="241"/>
                  </a:cubicBezTo>
                  <a:close/>
                </a:path>
              </a:pathLst>
            </a:custGeom>
            <a:solidFill>
              <a:srgbClr val="0051A3"/>
            </a:solidFill>
            <a:ln>
              <a:solidFill>
                <a:schemeClr val="bg1"/>
              </a:solidFill>
            </a:ln>
            <a:effectLst/>
          </p:spPr>
          <p:txBody>
            <a:bodyPr anchor="ctr" anchorCtr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839585" y="2913380"/>
            <a:ext cx="2738755" cy="14757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71" tIns="34285" rIns="68571" bIns="34285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1.具备良好的英语听说读写能力，要求英语4级以上，具备良好沟通和协调能力，能独立跟客户沟通。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2.具备良好的职业素养，有较强的团队协作能力和很强的适应能力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lvl="0" indent="-171450">
              <a:lnSpc>
                <a:spcPct val="130000"/>
              </a:lnSpc>
            </a:pP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7010003" y="2099924"/>
            <a:ext cx="2399634" cy="457073"/>
          </a:xfrm>
          <a:prstGeom prst="roundRect">
            <a:avLst>
              <a:gd name="adj" fmla="val 36824"/>
            </a:avLst>
          </a:prstGeom>
          <a:solidFill>
            <a:srgbClr val="F08B1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外贸业务助理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046595" y="4566920"/>
            <a:ext cx="2706370" cy="461010"/>
            <a:chOff x="7768" y="8331"/>
            <a:chExt cx="4262" cy="726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7768" y="9053"/>
              <a:ext cx="366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KSO_Shape"/>
            <p:cNvSpPr/>
            <p:nvPr/>
          </p:nvSpPr>
          <p:spPr bwMode="auto">
            <a:xfrm>
              <a:off x="11430" y="8331"/>
              <a:ext cx="600" cy="727"/>
            </a:xfrm>
            <a:custGeom>
              <a:avLst/>
              <a:gdLst>
                <a:gd name="T0" fmla="*/ 0 w 2244"/>
                <a:gd name="T1" fmla="*/ 1192026366 h 2719"/>
                <a:gd name="T2" fmla="*/ 124849370 w 2244"/>
                <a:gd name="T3" fmla="*/ 900047615 h 2719"/>
                <a:gd name="T4" fmla="*/ 247945988 w 2244"/>
                <a:gd name="T5" fmla="*/ 802721585 h 2719"/>
                <a:gd name="T6" fmla="*/ 752599742 w 2244"/>
                <a:gd name="T7" fmla="*/ 802721585 h 2719"/>
                <a:gd name="T8" fmla="*/ 878762849 w 2244"/>
                <a:gd name="T9" fmla="*/ 900047615 h 2719"/>
                <a:gd name="T10" fmla="*/ 983022837 w 2244"/>
                <a:gd name="T11" fmla="*/ 1192026366 h 2719"/>
                <a:gd name="T12" fmla="*/ 0 w 2244"/>
                <a:gd name="T13" fmla="*/ 1192026366 h 2719"/>
                <a:gd name="T14" fmla="*/ 489758997 w 2244"/>
                <a:gd name="T15" fmla="*/ 778171257 h 2719"/>
                <a:gd name="T16" fmla="*/ 100755144 w 2244"/>
                <a:gd name="T17" fmla="*/ 389304781 h 2719"/>
                <a:gd name="T18" fmla="*/ 489758997 w 2244"/>
                <a:gd name="T19" fmla="*/ 0 h 2719"/>
                <a:gd name="T20" fmla="*/ 878762849 w 2244"/>
                <a:gd name="T21" fmla="*/ 389304781 h 2719"/>
                <a:gd name="T22" fmla="*/ 489758997 w 2244"/>
                <a:gd name="T23" fmla="*/ 778171257 h 2719"/>
                <a:gd name="T24" fmla="*/ 425801067 w 2244"/>
                <a:gd name="T25" fmla="*/ 105655795 h 2719"/>
                <a:gd name="T26" fmla="*/ 191435436 w 2244"/>
                <a:gd name="T27" fmla="*/ 389304781 h 2719"/>
                <a:gd name="T28" fmla="*/ 489758997 w 2244"/>
                <a:gd name="T29" fmla="*/ 687859418 h 2719"/>
                <a:gd name="T30" fmla="*/ 788083219 w 2244"/>
                <a:gd name="T31" fmla="*/ 389304781 h 2719"/>
                <a:gd name="T32" fmla="*/ 425801067 w 2244"/>
                <a:gd name="T33" fmla="*/ 105655795 h 27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44" h="2719">
                  <a:moveTo>
                    <a:pt x="0" y="2719"/>
                  </a:moveTo>
                  <a:cubicBezTo>
                    <a:pt x="285" y="2053"/>
                    <a:pt x="285" y="2053"/>
                    <a:pt x="285" y="2053"/>
                  </a:cubicBezTo>
                  <a:cubicBezTo>
                    <a:pt x="285" y="2053"/>
                    <a:pt x="347" y="1831"/>
                    <a:pt x="566" y="1831"/>
                  </a:cubicBezTo>
                  <a:cubicBezTo>
                    <a:pt x="1718" y="1831"/>
                    <a:pt x="1718" y="1831"/>
                    <a:pt x="1718" y="1831"/>
                  </a:cubicBezTo>
                  <a:cubicBezTo>
                    <a:pt x="1938" y="1831"/>
                    <a:pt x="2006" y="2053"/>
                    <a:pt x="2006" y="2053"/>
                  </a:cubicBezTo>
                  <a:cubicBezTo>
                    <a:pt x="2244" y="2719"/>
                    <a:pt x="2244" y="2719"/>
                    <a:pt x="2244" y="2719"/>
                  </a:cubicBezTo>
                  <a:lnTo>
                    <a:pt x="0" y="2719"/>
                  </a:lnTo>
                  <a:close/>
                  <a:moveTo>
                    <a:pt x="1118" y="1775"/>
                  </a:moveTo>
                  <a:cubicBezTo>
                    <a:pt x="627" y="1775"/>
                    <a:pt x="230" y="1378"/>
                    <a:pt x="230" y="888"/>
                  </a:cubicBezTo>
                  <a:cubicBezTo>
                    <a:pt x="230" y="397"/>
                    <a:pt x="627" y="0"/>
                    <a:pt x="1118" y="0"/>
                  </a:cubicBezTo>
                  <a:cubicBezTo>
                    <a:pt x="1608" y="0"/>
                    <a:pt x="2006" y="397"/>
                    <a:pt x="2006" y="888"/>
                  </a:cubicBezTo>
                  <a:cubicBezTo>
                    <a:pt x="2006" y="1378"/>
                    <a:pt x="1608" y="1775"/>
                    <a:pt x="1118" y="1775"/>
                  </a:cubicBezTo>
                  <a:close/>
                  <a:moveTo>
                    <a:pt x="972" y="241"/>
                  </a:moveTo>
                  <a:cubicBezTo>
                    <a:pt x="700" y="338"/>
                    <a:pt x="1033" y="685"/>
                    <a:pt x="437" y="888"/>
                  </a:cubicBezTo>
                  <a:cubicBezTo>
                    <a:pt x="437" y="1264"/>
                    <a:pt x="742" y="1569"/>
                    <a:pt x="1118" y="1569"/>
                  </a:cubicBezTo>
                  <a:cubicBezTo>
                    <a:pt x="1494" y="1569"/>
                    <a:pt x="1799" y="1264"/>
                    <a:pt x="1799" y="888"/>
                  </a:cubicBezTo>
                  <a:cubicBezTo>
                    <a:pt x="1452" y="602"/>
                    <a:pt x="870" y="734"/>
                    <a:pt x="972" y="241"/>
                  </a:cubicBezTo>
                  <a:close/>
                </a:path>
              </a:pathLst>
            </a:custGeom>
            <a:solidFill>
              <a:srgbClr val="F08B17"/>
            </a:solidFill>
            <a:ln>
              <a:solidFill>
                <a:schemeClr val="bg1"/>
              </a:solidFill>
            </a:ln>
            <a:effectLst/>
          </p:spPr>
          <p:txBody>
            <a:bodyPr anchor="ctr" anchorCtr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50" name="椭圆 49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03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1368816" y="59151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岗位描述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ldLvl="0" animBg="1"/>
      <p:bldP spid="30" grpId="0" bldLvl="0" animBg="1"/>
      <p:bldP spid="3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7038340" y="2812415"/>
            <a:ext cx="3016250" cy="14757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71" tIns="34285" rIns="68571" bIns="34285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1.具备良好的英语听说读写能力，要求英语4级以上，具备良好沟通和协调能力，能独立跟客户沟通。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2.具备良好的职业素养，有较强的团队协作能力和很强的适应能力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lvl="0" indent="-171450">
              <a:lnSpc>
                <a:spcPct val="130000"/>
              </a:lnSpc>
            </a:pP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7196058" y="2109449"/>
            <a:ext cx="2399634" cy="457073"/>
          </a:xfrm>
          <a:prstGeom prst="roundRect">
            <a:avLst>
              <a:gd name="adj" fmla="val 36824"/>
            </a:avLst>
          </a:prstGeom>
          <a:solidFill>
            <a:srgbClr val="F08B1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外贸业务客服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348220" y="4288155"/>
            <a:ext cx="2706370" cy="461010"/>
            <a:chOff x="7768" y="8331"/>
            <a:chExt cx="4262" cy="726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7768" y="9053"/>
              <a:ext cx="366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KSO_Shape"/>
            <p:cNvSpPr/>
            <p:nvPr/>
          </p:nvSpPr>
          <p:spPr bwMode="auto">
            <a:xfrm>
              <a:off x="11430" y="8331"/>
              <a:ext cx="600" cy="727"/>
            </a:xfrm>
            <a:custGeom>
              <a:avLst/>
              <a:gdLst>
                <a:gd name="T0" fmla="*/ 0 w 2244"/>
                <a:gd name="T1" fmla="*/ 1192026366 h 2719"/>
                <a:gd name="T2" fmla="*/ 124849370 w 2244"/>
                <a:gd name="T3" fmla="*/ 900047615 h 2719"/>
                <a:gd name="T4" fmla="*/ 247945988 w 2244"/>
                <a:gd name="T5" fmla="*/ 802721585 h 2719"/>
                <a:gd name="T6" fmla="*/ 752599742 w 2244"/>
                <a:gd name="T7" fmla="*/ 802721585 h 2719"/>
                <a:gd name="T8" fmla="*/ 878762849 w 2244"/>
                <a:gd name="T9" fmla="*/ 900047615 h 2719"/>
                <a:gd name="T10" fmla="*/ 983022837 w 2244"/>
                <a:gd name="T11" fmla="*/ 1192026366 h 2719"/>
                <a:gd name="T12" fmla="*/ 0 w 2244"/>
                <a:gd name="T13" fmla="*/ 1192026366 h 2719"/>
                <a:gd name="T14" fmla="*/ 489758997 w 2244"/>
                <a:gd name="T15" fmla="*/ 778171257 h 2719"/>
                <a:gd name="T16" fmla="*/ 100755144 w 2244"/>
                <a:gd name="T17" fmla="*/ 389304781 h 2719"/>
                <a:gd name="T18" fmla="*/ 489758997 w 2244"/>
                <a:gd name="T19" fmla="*/ 0 h 2719"/>
                <a:gd name="T20" fmla="*/ 878762849 w 2244"/>
                <a:gd name="T21" fmla="*/ 389304781 h 2719"/>
                <a:gd name="T22" fmla="*/ 489758997 w 2244"/>
                <a:gd name="T23" fmla="*/ 778171257 h 2719"/>
                <a:gd name="T24" fmla="*/ 425801067 w 2244"/>
                <a:gd name="T25" fmla="*/ 105655795 h 2719"/>
                <a:gd name="T26" fmla="*/ 191435436 w 2244"/>
                <a:gd name="T27" fmla="*/ 389304781 h 2719"/>
                <a:gd name="T28" fmla="*/ 489758997 w 2244"/>
                <a:gd name="T29" fmla="*/ 687859418 h 2719"/>
                <a:gd name="T30" fmla="*/ 788083219 w 2244"/>
                <a:gd name="T31" fmla="*/ 389304781 h 2719"/>
                <a:gd name="T32" fmla="*/ 425801067 w 2244"/>
                <a:gd name="T33" fmla="*/ 105655795 h 27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44" h="2719">
                  <a:moveTo>
                    <a:pt x="0" y="2719"/>
                  </a:moveTo>
                  <a:cubicBezTo>
                    <a:pt x="285" y="2053"/>
                    <a:pt x="285" y="2053"/>
                    <a:pt x="285" y="2053"/>
                  </a:cubicBezTo>
                  <a:cubicBezTo>
                    <a:pt x="285" y="2053"/>
                    <a:pt x="347" y="1831"/>
                    <a:pt x="566" y="1831"/>
                  </a:cubicBezTo>
                  <a:cubicBezTo>
                    <a:pt x="1718" y="1831"/>
                    <a:pt x="1718" y="1831"/>
                    <a:pt x="1718" y="1831"/>
                  </a:cubicBezTo>
                  <a:cubicBezTo>
                    <a:pt x="1938" y="1831"/>
                    <a:pt x="2006" y="2053"/>
                    <a:pt x="2006" y="2053"/>
                  </a:cubicBezTo>
                  <a:cubicBezTo>
                    <a:pt x="2244" y="2719"/>
                    <a:pt x="2244" y="2719"/>
                    <a:pt x="2244" y="2719"/>
                  </a:cubicBezTo>
                  <a:lnTo>
                    <a:pt x="0" y="2719"/>
                  </a:lnTo>
                  <a:close/>
                  <a:moveTo>
                    <a:pt x="1118" y="1775"/>
                  </a:moveTo>
                  <a:cubicBezTo>
                    <a:pt x="627" y="1775"/>
                    <a:pt x="230" y="1378"/>
                    <a:pt x="230" y="888"/>
                  </a:cubicBezTo>
                  <a:cubicBezTo>
                    <a:pt x="230" y="397"/>
                    <a:pt x="627" y="0"/>
                    <a:pt x="1118" y="0"/>
                  </a:cubicBezTo>
                  <a:cubicBezTo>
                    <a:pt x="1608" y="0"/>
                    <a:pt x="2006" y="397"/>
                    <a:pt x="2006" y="888"/>
                  </a:cubicBezTo>
                  <a:cubicBezTo>
                    <a:pt x="2006" y="1378"/>
                    <a:pt x="1608" y="1775"/>
                    <a:pt x="1118" y="1775"/>
                  </a:cubicBezTo>
                  <a:close/>
                  <a:moveTo>
                    <a:pt x="972" y="241"/>
                  </a:moveTo>
                  <a:cubicBezTo>
                    <a:pt x="700" y="338"/>
                    <a:pt x="1033" y="685"/>
                    <a:pt x="437" y="888"/>
                  </a:cubicBezTo>
                  <a:cubicBezTo>
                    <a:pt x="437" y="1264"/>
                    <a:pt x="742" y="1569"/>
                    <a:pt x="1118" y="1569"/>
                  </a:cubicBezTo>
                  <a:cubicBezTo>
                    <a:pt x="1494" y="1569"/>
                    <a:pt x="1799" y="1264"/>
                    <a:pt x="1799" y="888"/>
                  </a:cubicBezTo>
                  <a:cubicBezTo>
                    <a:pt x="1452" y="602"/>
                    <a:pt x="870" y="734"/>
                    <a:pt x="972" y="241"/>
                  </a:cubicBezTo>
                  <a:close/>
                </a:path>
              </a:pathLst>
            </a:custGeom>
            <a:solidFill>
              <a:srgbClr val="F08B17"/>
            </a:solidFill>
            <a:ln>
              <a:solidFill>
                <a:schemeClr val="bg1"/>
              </a:solidFill>
            </a:ln>
            <a:effectLst/>
          </p:spPr>
          <p:txBody>
            <a:bodyPr anchor="ctr" anchorCtr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553845" y="2566670"/>
            <a:ext cx="3674110" cy="227901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 负责阿里巴巴国际站账号日常运营维护与推广工作，提升关键词排名与产品转化效果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 熟悉国际站平台规则，了解阿里最新规则和发展动态并及时提供优化方案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3. 熟悉关键词挖掘渠道，擅长关键词分析、筛选建立关键词库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4. 每天监控统计后台数据，针对占击率、反馈率、旺铺转化率等定期进行系统分析并作优化调整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5. 熟悉P4P推广与数据分析，选品打造爆款，测试关键词，推广产品的效果测试等；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2191130" y="1917541"/>
            <a:ext cx="2399634" cy="457073"/>
          </a:xfrm>
          <a:prstGeom prst="roundRect">
            <a:avLst>
              <a:gd name="adj" fmla="val 36824"/>
            </a:avLst>
          </a:prstGeom>
          <a:solidFill>
            <a:srgbClr val="CBA2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运营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679700" y="4991100"/>
            <a:ext cx="2364105" cy="461010"/>
            <a:chOff x="13059" y="7497"/>
            <a:chExt cx="3723" cy="726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13059" y="8218"/>
              <a:ext cx="372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KSO_Shape"/>
            <p:cNvSpPr/>
            <p:nvPr/>
          </p:nvSpPr>
          <p:spPr bwMode="auto">
            <a:xfrm>
              <a:off x="16182" y="7497"/>
              <a:ext cx="600" cy="727"/>
            </a:xfrm>
            <a:custGeom>
              <a:avLst/>
              <a:gdLst>
                <a:gd name="T0" fmla="*/ 0 w 2244"/>
                <a:gd name="T1" fmla="*/ 1192026366 h 2719"/>
                <a:gd name="T2" fmla="*/ 124849370 w 2244"/>
                <a:gd name="T3" fmla="*/ 900047615 h 2719"/>
                <a:gd name="T4" fmla="*/ 247945988 w 2244"/>
                <a:gd name="T5" fmla="*/ 802721585 h 2719"/>
                <a:gd name="T6" fmla="*/ 752599742 w 2244"/>
                <a:gd name="T7" fmla="*/ 802721585 h 2719"/>
                <a:gd name="T8" fmla="*/ 878762849 w 2244"/>
                <a:gd name="T9" fmla="*/ 900047615 h 2719"/>
                <a:gd name="T10" fmla="*/ 983022837 w 2244"/>
                <a:gd name="T11" fmla="*/ 1192026366 h 2719"/>
                <a:gd name="T12" fmla="*/ 0 w 2244"/>
                <a:gd name="T13" fmla="*/ 1192026366 h 2719"/>
                <a:gd name="T14" fmla="*/ 489758997 w 2244"/>
                <a:gd name="T15" fmla="*/ 778171257 h 2719"/>
                <a:gd name="T16" fmla="*/ 100755144 w 2244"/>
                <a:gd name="T17" fmla="*/ 389304781 h 2719"/>
                <a:gd name="T18" fmla="*/ 489758997 w 2244"/>
                <a:gd name="T19" fmla="*/ 0 h 2719"/>
                <a:gd name="T20" fmla="*/ 878762849 w 2244"/>
                <a:gd name="T21" fmla="*/ 389304781 h 2719"/>
                <a:gd name="T22" fmla="*/ 489758997 w 2244"/>
                <a:gd name="T23" fmla="*/ 778171257 h 2719"/>
                <a:gd name="T24" fmla="*/ 425801067 w 2244"/>
                <a:gd name="T25" fmla="*/ 105655795 h 2719"/>
                <a:gd name="T26" fmla="*/ 191435436 w 2244"/>
                <a:gd name="T27" fmla="*/ 389304781 h 2719"/>
                <a:gd name="T28" fmla="*/ 489758997 w 2244"/>
                <a:gd name="T29" fmla="*/ 687859418 h 2719"/>
                <a:gd name="T30" fmla="*/ 788083219 w 2244"/>
                <a:gd name="T31" fmla="*/ 389304781 h 2719"/>
                <a:gd name="T32" fmla="*/ 425801067 w 2244"/>
                <a:gd name="T33" fmla="*/ 105655795 h 27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44" h="2719">
                  <a:moveTo>
                    <a:pt x="0" y="2719"/>
                  </a:moveTo>
                  <a:cubicBezTo>
                    <a:pt x="285" y="2053"/>
                    <a:pt x="285" y="2053"/>
                    <a:pt x="285" y="2053"/>
                  </a:cubicBezTo>
                  <a:cubicBezTo>
                    <a:pt x="285" y="2053"/>
                    <a:pt x="347" y="1831"/>
                    <a:pt x="566" y="1831"/>
                  </a:cubicBezTo>
                  <a:cubicBezTo>
                    <a:pt x="1718" y="1831"/>
                    <a:pt x="1718" y="1831"/>
                    <a:pt x="1718" y="1831"/>
                  </a:cubicBezTo>
                  <a:cubicBezTo>
                    <a:pt x="1938" y="1831"/>
                    <a:pt x="2006" y="2053"/>
                    <a:pt x="2006" y="2053"/>
                  </a:cubicBezTo>
                  <a:cubicBezTo>
                    <a:pt x="2244" y="2719"/>
                    <a:pt x="2244" y="2719"/>
                    <a:pt x="2244" y="2719"/>
                  </a:cubicBezTo>
                  <a:lnTo>
                    <a:pt x="0" y="2719"/>
                  </a:lnTo>
                  <a:close/>
                  <a:moveTo>
                    <a:pt x="1118" y="1775"/>
                  </a:moveTo>
                  <a:cubicBezTo>
                    <a:pt x="627" y="1775"/>
                    <a:pt x="230" y="1378"/>
                    <a:pt x="230" y="888"/>
                  </a:cubicBezTo>
                  <a:cubicBezTo>
                    <a:pt x="230" y="397"/>
                    <a:pt x="627" y="0"/>
                    <a:pt x="1118" y="0"/>
                  </a:cubicBezTo>
                  <a:cubicBezTo>
                    <a:pt x="1608" y="0"/>
                    <a:pt x="2006" y="397"/>
                    <a:pt x="2006" y="888"/>
                  </a:cubicBezTo>
                  <a:cubicBezTo>
                    <a:pt x="2006" y="1378"/>
                    <a:pt x="1608" y="1775"/>
                    <a:pt x="1118" y="1775"/>
                  </a:cubicBezTo>
                  <a:close/>
                  <a:moveTo>
                    <a:pt x="972" y="241"/>
                  </a:moveTo>
                  <a:cubicBezTo>
                    <a:pt x="700" y="338"/>
                    <a:pt x="1033" y="685"/>
                    <a:pt x="437" y="888"/>
                  </a:cubicBezTo>
                  <a:cubicBezTo>
                    <a:pt x="437" y="1264"/>
                    <a:pt x="742" y="1569"/>
                    <a:pt x="1118" y="1569"/>
                  </a:cubicBezTo>
                  <a:cubicBezTo>
                    <a:pt x="1494" y="1569"/>
                    <a:pt x="1799" y="1264"/>
                    <a:pt x="1799" y="888"/>
                  </a:cubicBezTo>
                  <a:cubicBezTo>
                    <a:pt x="1452" y="602"/>
                    <a:pt x="870" y="734"/>
                    <a:pt x="972" y="241"/>
                  </a:cubicBezTo>
                  <a:close/>
                </a:path>
              </a:pathLst>
            </a:custGeom>
            <a:solidFill>
              <a:srgbClr val="CBA260"/>
            </a:solidFill>
            <a:ln>
              <a:solidFill>
                <a:schemeClr val="bg1"/>
              </a:solidFill>
            </a:ln>
            <a:effectLst/>
          </p:spPr>
          <p:txBody>
            <a:bodyPr anchor="ctr" anchorCtr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50" name="椭圆 49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03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1368816" y="59151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岗位描述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34" grpId="0"/>
      <p:bldP spid="3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7003415" y="1948815"/>
            <a:ext cx="4307840" cy="24650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71" tIns="34285" rIns="68571" bIns="34285" rtlCol="0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1、起草编制年度财务预算方案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2、对公司的财务预算执行情况进行检查，提出调整建议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3、对整个公司进行月、季度、年度的财务分析，向公司领导决策层提交分析报告。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4、负责往来帐、银行帐的对帐工作: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5、负责职工工资发放，税费代缴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6、负责公司的帐务处理，参与财务决算，编制会计报表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7、负责公司会计核算的日常稽核工作，监督日常财务制度执行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8、保管财务票据，管理会计档案: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7750413" y="1251564"/>
            <a:ext cx="2399634" cy="457073"/>
          </a:xfrm>
          <a:prstGeom prst="roundRect">
            <a:avLst>
              <a:gd name="adj" fmla="val 36824"/>
            </a:avLst>
          </a:prstGeom>
          <a:solidFill>
            <a:srgbClr val="F08B1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财务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80465" y="1845945"/>
            <a:ext cx="5088255" cy="449135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1、人员招聘。 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2、人事各类手续办理：员工录用报到手续；员工入、离职和异动手续；员工转正手续；员工奖惩手续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3、人事档案管理，劳动合同管理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4、考勤管理：负责员工日常考勤报表，每月绩效考核。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5、员工关系：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6、办公用品管理：办公用品的定期盘存，预算管理、采购、领用及发放登记；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7、办公环境的营造。与卫生的管理、订水、物业水电费网络话费等统计报备、冰箱食物准备等工作的完成保洁人员的管理。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8、接待工作：日常接待、客户酒店预订、招待用品购置；车辆、就餐安排；内部协调配合迎接客人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9、协助部门经理搭建培训体系，培训标准化的制定与推行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10、负责制定公司员工的师带徒的体系搭建，落实培训计划；并监控培训效果的达成情况；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11、业务手机号码，平台账号密码管理，以及公司宿舍水电费话费网络及时充值和月账单统计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12、固定资产的定期盘点、登记、维护、保养、报修处理。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13、公务派车登记管理，定期清洁。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14、其他上级领导安排各项事宜。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1991105" y="1251426"/>
            <a:ext cx="2399634" cy="457073"/>
          </a:xfrm>
          <a:prstGeom prst="roundRect">
            <a:avLst>
              <a:gd name="adj" fmla="val 36824"/>
            </a:avLst>
          </a:prstGeom>
          <a:solidFill>
            <a:srgbClr val="CBA2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行政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50" name="椭圆 49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03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1368816" y="59151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岗位描述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34" grpId="0"/>
      <p:bldP spid="3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"/>
            <a:ext cx="12192000" cy="685630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385515" y="3612877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spc="3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</a:rPr>
              <a:t>应聘方式</a:t>
            </a:r>
            <a:endParaRPr lang="zh-CN" altLang="en-US" sz="6000" b="1" spc="3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586158" y="4510009"/>
            <a:ext cx="7015034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1219200">
              <a:lnSpc>
                <a:spcPct val="200000"/>
              </a:lnSpc>
              <a:spcAft>
                <a:spcPts val="600"/>
              </a:spcAft>
              <a:defRPr/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为客户服务是我们存在的唯一理由，客户需求是我们发展的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原动我们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坚持以客户为中心，快速响应客户需求，持续为客户创造长期价值进而成就客户。为客户提供有效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服务。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82" y="337762"/>
            <a:ext cx="4136386" cy="24898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5388398" y="3017159"/>
            <a:ext cx="1660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3600" dirty="0" smtClean="0">
                <a:solidFill>
                  <a:srgbClr val="F08B17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Impact" panose="020B0806030902050204" pitchFamily="34" charset="0"/>
              </a:rPr>
              <a:t>PART 04</a:t>
            </a:r>
            <a:endParaRPr lang="zh-CN" altLang="en-US" sz="3600" dirty="0">
              <a:solidFill>
                <a:srgbClr val="F08B17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394756" y="4137641"/>
            <a:ext cx="745285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7992316" y="4137641"/>
            <a:ext cx="745285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5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/>
          <p:cNvSpPr/>
          <p:nvPr/>
        </p:nvSpPr>
        <p:spPr>
          <a:xfrm>
            <a:off x="1374113" y="5644316"/>
            <a:ext cx="1669441" cy="475520"/>
          </a:xfrm>
          <a:prstGeom prst="parallelogram">
            <a:avLst>
              <a:gd name="adj" fmla="val 66153"/>
            </a:avLst>
          </a:prstGeom>
          <a:solidFill>
            <a:srgbClr val="F08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投递简历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平行四边形 3"/>
          <p:cNvSpPr/>
          <p:nvPr/>
        </p:nvSpPr>
        <p:spPr>
          <a:xfrm>
            <a:off x="3353556" y="5149953"/>
            <a:ext cx="1669441" cy="475520"/>
          </a:xfrm>
          <a:prstGeom prst="parallelogram">
            <a:avLst>
              <a:gd name="adj" fmla="val 66153"/>
            </a:avLst>
          </a:prstGeom>
          <a:solidFill>
            <a:srgbClr val="005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笔试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平行四边形 4"/>
          <p:cNvSpPr/>
          <p:nvPr/>
        </p:nvSpPr>
        <p:spPr>
          <a:xfrm>
            <a:off x="5272316" y="4655591"/>
            <a:ext cx="1669441" cy="475520"/>
          </a:xfrm>
          <a:prstGeom prst="parallelogram">
            <a:avLst>
              <a:gd name="adj" fmla="val 66153"/>
            </a:avLst>
          </a:prstGeom>
          <a:solidFill>
            <a:srgbClr val="F08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面试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7251759" y="4161229"/>
            <a:ext cx="1669441" cy="475520"/>
          </a:xfrm>
          <a:prstGeom prst="parallelogram">
            <a:avLst>
              <a:gd name="adj" fmla="val 66153"/>
            </a:avLst>
          </a:prstGeom>
          <a:solidFill>
            <a:srgbClr val="005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录取通知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平行四边形 6"/>
          <p:cNvSpPr/>
          <p:nvPr/>
        </p:nvSpPr>
        <p:spPr>
          <a:xfrm>
            <a:off x="9166951" y="3666867"/>
            <a:ext cx="1669441" cy="475520"/>
          </a:xfrm>
          <a:prstGeom prst="parallelogram">
            <a:avLst>
              <a:gd name="adj" fmla="val 66153"/>
            </a:avLst>
          </a:prstGeom>
          <a:solidFill>
            <a:srgbClr val="F08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正式员工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8830" y="2366010"/>
            <a:ext cx="236918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人才网，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BOSS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直聘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公司网站：https://xmtcjh.en.alibaba.com/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邮箱：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3429668685@qq.com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微信：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13751" y="4364048"/>
            <a:ext cx="1408991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填写相关资料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713095" y="3844290"/>
            <a:ext cx="9556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主管面试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190740" y="2742565"/>
            <a:ext cx="1600835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发放录取通知书并准备相关资料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提交身份证，厦门建设银行卡，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寸照片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张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8921200" y="2254267"/>
            <a:ext cx="0" cy="1921564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018909" y="3748917"/>
            <a:ext cx="0" cy="1921564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5022997" y="3250701"/>
            <a:ext cx="0" cy="1921564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6929477" y="2752484"/>
            <a:ext cx="0" cy="1921564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10817360" y="1756050"/>
            <a:ext cx="0" cy="1921564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9166860" y="2742565"/>
            <a:ext cx="151384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办理入职并签订劳动合同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41" name="椭圆 40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04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43" name="文本框 42"/>
              <p:cNvSpPr txBox="1"/>
              <p:nvPr/>
            </p:nvSpPr>
            <p:spPr>
              <a:xfrm>
                <a:off x="1368816" y="59151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应聘流程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  <p:pic>
        <p:nvPicPr>
          <p:cNvPr id="1073742853" name="图片 10737428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5705" y="3809048"/>
            <a:ext cx="1846580" cy="1800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0" grpId="0"/>
      <p:bldP spid="12" grpId="0"/>
      <p:bldP spid="14" grpId="0"/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SO_Shape"/>
          <p:cNvSpPr/>
          <p:nvPr/>
        </p:nvSpPr>
        <p:spPr bwMode="auto">
          <a:xfrm>
            <a:off x="1710984" y="2443686"/>
            <a:ext cx="441318" cy="513160"/>
          </a:xfrm>
          <a:custGeom>
            <a:avLst/>
            <a:gdLst>
              <a:gd name="T0" fmla="*/ 2147483646 w 5822"/>
              <a:gd name="T1" fmla="*/ 2147483646 h 6759"/>
              <a:gd name="T2" fmla="*/ 2147483646 w 5822"/>
              <a:gd name="T3" fmla="*/ 2147483646 h 6759"/>
              <a:gd name="T4" fmla="*/ 2147483646 w 5822"/>
              <a:gd name="T5" fmla="*/ 2147483646 h 6759"/>
              <a:gd name="T6" fmla="*/ 2147483646 w 5822"/>
              <a:gd name="T7" fmla="*/ 2147483646 h 6759"/>
              <a:gd name="T8" fmla="*/ 2147483646 w 5822"/>
              <a:gd name="T9" fmla="*/ 2147483646 h 6759"/>
              <a:gd name="T10" fmla="*/ 2147483646 w 5822"/>
              <a:gd name="T11" fmla="*/ 1253760573 h 6759"/>
              <a:gd name="T12" fmla="*/ 2147483646 w 5822"/>
              <a:gd name="T13" fmla="*/ 2147483646 h 6759"/>
              <a:gd name="T14" fmla="*/ 2147483646 w 5822"/>
              <a:gd name="T15" fmla="*/ 2147483646 h 6759"/>
              <a:gd name="T16" fmla="*/ 2147483646 w 5822"/>
              <a:gd name="T17" fmla="*/ 2147483646 h 6759"/>
              <a:gd name="T18" fmla="*/ 2147483646 w 5822"/>
              <a:gd name="T19" fmla="*/ 2147483646 h 6759"/>
              <a:gd name="T20" fmla="*/ 2147483646 w 5822"/>
              <a:gd name="T21" fmla="*/ 2147483646 h 6759"/>
              <a:gd name="T22" fmla="*/ 2147483646 w 5822"/>
              <a:gd name="T23" fmla="*/ 2147483646 h 6759"/>
              <a:gd name="T24" fmla="*/ 2147483646 w 5822"/>
              <a:gd name="T25" fmla="*/ 2147483646 h 6759"/>
              <a:gd name="T26" fmla="*/ 2147483646 w 5822"/>
              <a:gd name="T27" fmla="*/ 2147483646 h 6759"/>
              <a:gd name="T28" fmla="*/ 2147483646 w 5822"/>
              <a:gd name="T29" fmla="*/ 2147483646 h 6759"/>
              <a:gd name="T30" fmla="*/ 2147483646 w 5822"/>
              <a:gd name="T31" fmla="*/ 2147483646 h 6759"/>
              <a:gd name="T32" fmla="*/ 2147483646 w 5822"/>
              <a:gd name="T33" fmla="*/ 2147483646 h 6759"/>
              <a:gd name="T34" fmla="*/ 2147483646 w 5822"/>
              <a:gd name="T35" fmla="*/ 2147483646 h 6759"/>
              <a:gd name="T36" fmla="*/ 2147483646 w 5822"/>
              <a:gd name="T37" fmla="*/ 2147483646 h 6759"/>
              <a:gd name="T38" fmla="*/ 2147483646 w 5822"/>
              <a:gd name="T39" fmla="*/ 2147483646 h 6759"/>
              <a:gd name="T40" fmla="*/ 0 w 5822"/>
              <a:gd name="T41" fmla="*/ 2147483646 h 6759"/>
              <a:gd name="T42" fmla="*/ 2147483646 w 5822"/>
              <a:gd name="T43" fmla="*/ 2147483646 h 6759"/>
              <a:gd name="T44" fmla="*/ 2147483646 w 5822"/>
              <a:gd name="T45" fmla="*/ 2147483646 h 6759"/>
              <a:gd name="T46" fmla="*/ 2147483646 w 5822"/>
              <a:gd name="T47" fmla="*/ 2147483646 h 6759"/>
              <a:gd name="T48" fmla="*/ 2147483646 w 5822"/>
              <a:gd name="T49" fmla="*/ 2147483646 h 6759"/>
              <a:gd name="T50" fmla="*/ 2147483646 w 5822"/>
              <a:gd name="T51" fmla="*/ 2147483646 h 6759"/>
              <a:gd name="T52" fmla="*/ 2147483646 w 5822"/>
              <a:gd name="T53" fmla="*/ 2147483646 h 6759"/>
              <a:gd name="T54" fmla="*/ 2147483646 w 5822"/>
              <a:gd name="T55" fmla="*/ 2147483646 h 6759"/>
              <a:gd name="T56" fmla="*/ 2147483646 w 5822"/>
              <a:gd name="T57" fmla="*/ 2147483646 h 6759"/>
              <a:gd name="T58" fmla="*/ 2147483646 w 5822"/>
              <a:gd name="T59" fmla="*/ 2147483646 h 6759"/>
              <a:gd name="T60" fmla="*/ 2147483646 w 5822"/>
              <a:gd name="T61" fmla="*/ 2147483646 h 6759"/>
              <a:gd name="T62" fmla="*/ 2147483646 w 5822"/>
              <a:gd name="T63" fmla="*/ 2147483646 h 6759"/>
              <a:gd name="T64" fmla="*/ 2147483646 w 5822"/>
              <a:gd name="T65" fmla="*/ 2147483646 h 6759"/>
              <a:gd name="T66" fmla="*/ 2147483646 w 5822"/>
              <a:gd name="T67" fmla="*/ 2147483646 h 6759"/>
              <a:gd name="T68" fmla="*/ 2147483646 w 5822"/>
              <a:gd name="T69" fmla="*/ 2147483646 h 6759"/>
              <a:gd name="T70" fmla="*/ 2147483646 w 5822"/>
              <a:gd name="T71" fmla="*/ 2147483646 h 6759"/>
              <a:gd name="T72" fmla="*/ 2147483646 w 5822"/>
              <a:gd name="T73" fmla="*/ 2147483646 h 6759"/>
              <a:gd name="T74" fmla="*/ 2147483646 w 5822"/>
              <a:gd name="T75" fmla="*/ 2147483646 h 6759"/>
              <a:gd name="T76" fmla="*/ 2147483646 w 5822"/>
              <a:gd name="T77" fmla="*/ 2147483646 h 6759"/>
              <a:gd name="T78" fmla="*/ 2147483646 w 5822"/>
              <a:gd name="T79" fmla="*/ 2147483646 h 6759"/>
              <a:gd name="T80" fmla="*/ 2147483646 w 5822"/>
              <a:gd name="T81" fmla="*/ 2147483646 h 6759"/>
              <a:gd name="T82" fmla="*/ 2147483646 w 5822"/>
              <a:gd name="T83" fmla="*/ 2147483646 h 6759"/>
              <a:gd name="T84" fmla="*/ 2147483646 w 5822"/>
              <a:gd name="T85" fmla="*/ 2147483646 h 6759"/>
              <a:gd name="T86" fmla="*/ 2147483646 w 5822"/>
              <a:gd name="T87" fmla="*/ 2147483646 h 6759"/>
              <a:gd name="T88" fmla="*/ 2147483646 w 5822"/>
              <a:gd name="T89" fmla="*/ 2147483646 h 6759"/>
              <a:gd name="T90" fmla="*/ 2147483646 w 5822"/>
              <a:gd name="T91" fmla="*/ 2147483646 h 6759"/>
              <a:gd name="T92" fmla="*/ 2147483646 w 5822"/>
              <a:gd name="T93" fmla="*/ 2147483646 h 6759"/>
              <a:gd name="T94" fmla="*/ 2147483646 w 5822"/>
              <a:gd name="T95" fmla="*/ 2147483646 h 6759"/>
              <a:gd name="T96" fmla="*/ 2147483646 w 5822"/>
              <a:gd name="T97" fmla="*/ 2147483646 h 67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822" h="6759">
                <a:moveTo>
                  <a:pt x="0" y="6351"/>
                </a:moveTo>
                <a:lnTo>
                  <a:pt x="129" y="6351"/>
                </a:lnTo>
                <a:lnTo>
                  <a:pt x="129" y="3057"/>
                </a:lnTo>
                <a:lnTo>
                  <a:pt x="129" y="2914"/>
                </a:lnTo>
                <a:lnTo>
                  <a:pt x="266" y="2865"/>
                </a:lnTo>
                <a:lnTo>
                  <a:pt x="1775" y="2337"/>
                </a:lnTo>
                <a:lnTo>
                  <a:pt x="1775" y="1515"/>
                </a:lnTo>
                <a:lnTo>
                  <a:pt x="1775" y="1386"/>
                </a:lnTo>
                <a:lnTo>
                  <a:pt x="1892" y="1331"/>
                </a:lnTo>
                <a:lnTo>
                  <a:pt x="4422" y="137"/>
                </a:lnTo>
                <a:lnTo>
                  <a:pt x="4714" y="0"/>
                </a:lnTo>
                <a:lnTo>
                  <a:pt x="4714" y="56"/>
                </a:lnTo>
                <a:lnTo>
                  <a:pt x="5511" y="532"/>
                </a:lnTo>
                <a:lnTo>
                  <a:pt x="5511" y="6326"/>
                </a:lnTo>
                <a:lnTo>
                  <a:pt x="5822" y="6326"/>
                </a:lnTo>
                <a:lnTo>
                  <a:pt x="5822" y="6734"/>
                </a:lnTo>
                <a:lnTo>
                  <a:pt x="4510" y="6734"/>
                </a:lnTo>
                <a:lnTo>
                  <a:pt x="4305" y="6734"/>
                </a:lnTo>
                <a:lnTo>
                  <a:pt x="4305" y="6529"/>
                </a:lnTo>
                <a:lnTo>
                  <a:pt x="4305" y="643"/>
                </a:lnTo>
                <a:lnTo>
                  <a:pt x="2183" y="1644"/>
                </a:lnTo>
                <a:lnTo>
                  <a:pt x="2183" y="2194"/>
                </a:lnTo>
                <a:lnTo>
                  <a:pt x="2798" y="1979"/>
                </a:lnTo>
                <a:lnTo>
                  <a:pt x="3035" y="1895"/>
                </a:lnTo>
                <a:lnTo>
                  <a:pt x="3035" y="1889"/>
                </a:lnTo>
                <a:lnTo>
                  <a:pt x="3042" y="1892"/>
                </a:lnTo>
                <a:lnTo>
                  <a:pt x="3068" y="1884"/>
                </a:lnTo>
                <a:lnTo>
                  <a:pt x="3068" y="1909"/>
                </a:lnTo>
                <a:lnTo>
                  <a:pt x="3862" y="2381"/>
                </a:lnTo>
                <a:lnTo>
                  <a:pt x="3862" y="6313"/>
                </a:lnTo>
                <a:lnTo>
                  <a:pt x="4177" y="6313"/>
                </a:lnTo>
                <a:lnTo>
                  <a:pt x="4177" y="6722"/>
                </a:lnTo>
                <a:lnTo>
                  <a:pt x="2865" y="6722"/>
                </a:lnTo>
                <a:lnTo>
                  <a:pt x="2661" y="6722"/>
                </a:lnTo>
                <a:lnTo>
                  <a:pt x="2661" y="6517"/>
                </a:lnTo>
                <a:lnTo>
                  <a:pt x="2661" y="2458"/>
                </a:lnTo>
                <a:lnTo>
                  <a:pt x="538" y="3202"/>
                </a:lnTo>
                <a:lnTo>
                  <a:pt x="538" y="6556"/>
                </a:lnTo>
                <a:lnTo>
                  <a:pt x="538" y="6759"/>
                </a:lnTo>
                <a:lnTo>
                  <a:pt x="334" y="6759"/>
                </a:lnTo>
                <a:lnTo>
                  <a:pt x="0" y="6759"/>
                </a:lnTo>
                <a:lnTo>
                  <a:pt x="0" y="6351"/>
                </a:lnTo>
                <a:close/>
                <a:moveTo>
                  <a:pt x="776" y="6707"/>
                </a:moveTo>
                <a:lnTo>
                  <a:pt x="776" y="6707"/>
                </a:lnTo>
                <a:lnTo>
                  <a:pt x="1501" y="6707"/>
                </a:lnTo>
                <a:lnTo>
                  <a:pt x="2348" y="6707"/>
                </a:lnTo>
                <a:lnTo>
                  <a:pt x="2348" y="5989"/>
                </a:lnTo>
                <a:lnTo>
                  <a:pt x="1501" y="6044"/>
                </a:lnTo>
                <a:lnTo>
                  <a:pt x="776" y="6092"/>
                </a:lnTo>
                <a:lnTo>
                  <a:pt x="776" y="6707"/>
                </a:lnTo>
                <a:close/>
                <a:moveTo>
                  <a:pt x="776" y="4048"/>
                </a:moveTo>
                <a:lnTo>
                  <a:pt x="776" y="4048"/>
                </a:lnTo>
                <a:lnTo>
                  <a:pt x="1501" y="3842"/>
                </a:lnTo>
                <a:lnTo>
                  <a:pt x="2348" y="3604"/>
                </a:lnTo>
                <a:lnTo>
                  <a:pt x="2348" y="2883"/>
                </a:lnTo>
                <a:lnTo>
                  <a:pt x="1501" y="3178"/>
                </a:lnTo>
                <a:lnTo>
                  <a:pt x="776" y="3431"/>
                </a:lnTo>
                <a:lnTo>
                  <a:pt x="776" y="4048"/>
                </a:lnTo>
                <a:close/>
                <a:moveTo>
                  <a:pt x="776" y="4926"/>
                </a:moveTo>
                <a:lnTo>
                  <a:pt x="776" y="4926"/>
                </a:lnTo>
                <a:lnTo>
                  <a:pt x="1501" y="4788"/>
                </a:lnTo>
                <a:lnTo>
                  <a:pt x="2348" y="4628"/>
                </a:lnTo>
                <a:lnTo>
                  <a:pt x="2348" y="3909"/>
                </a:lnTo>
                <a:lnTo>
                  <a:pt x="1501" y="4124"/>
                </a:lnTo>
                <a:lnTo>
                  <a:pt x="776" y="4310"/>
                </a:lnTo>
                <a:lnTo>
                  <a:pt x="776" y="4926"/>
                </a:lnTo>
                <a:close/>
                <a:moveTo>
                  <a:pt x="776" y="5811"/>
                </a:moveTo>
                <a:lnTo>
                  <a:pt x="776" y="5811"/>
                </a:lnTo>
                <a:lnTo>
                  <a:pt x="1501" y="5741"/>
                </a:lnTo>
                <a:lnTo>
                  <a:pt x="2348" y="5661"/>
                </a:lnTo>
                <a:lnTo>
                  <a:pt x="2348" y="4942"/>
                </a:lnTo>
                <a:lnTo>
                  <a:pt x="1501" y="5078"/>
                </a:lnTo>
                <a:lnTo>
                  <a:pt x="776" y="5194"/>
                </a:lnTo>
                <a:lnTo>
                  <a:pt x="776" y="5811"/>
                </a:lnTo>
                <a:close/>
              </a:path>
            </a:pathLst>
          </a:custGeom>
          <a:solidFill>
            <a:srgbClr val="F08B17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KSO_Shape"/>
          <p:cNvSpPr/>
          <p:nvPr/>
        </p:nvSpPr>
        <p:spPr bwMode="auto">
          <a:xfrm>
            <a:off x="3838076" y="2442154"/>
            <a:ext cx="407962" cy="484936"/>
          </a:xfrm>
          <a:custGeom>
            <a:avLst/>
            <a:gdLst>
              <a:gd name="T0" fmla="*/ 534881516 w 3326"/>
              <a:gd name="T1" fmla="*/ 820328952 h 3951"/>
              <a:gd name="T2" fmla="*/ 534881516 w 3326"/>
              <a:gd name="T3" fmla="*/ 820328952 h 3951"/>
              <a:gd name="T4" fmla="*/ 158037697 w 3326"/>
              <a:gd name="T5" fmla="*/ 820328952 h 3951"/>
              <a:gd name="T6" fmla="*/ 158037697 w 3326"/>
              <a:gd name="T7" fmla="*/ 820328952 h 3951"/>
              <a:gd name="T8" fmla="*/ 0 w 3326"/>
              <a:gd name="T9" fmla="*/ 820328952 h 3951"/>
              <a:gd name="T10" fmla="*/ 84204081 w 3326"/>
              <a:gd name="T11" fmla="*/ 623499796 h 3951"/>
              <a:gd name="T12" fmla="*/ 149949417 w 3326"/>
              <a:gd name="T13" fmla="*/ 557890229 h 3951"/>
              <a:gd name="T14" fmla="*/ 553962261 w 3326"/>
              <a:gd name="T15" fmla="*/ 557890229 h 3951"/>
              <a:gd name="T16" fmla="*/ 619499960 w 3326"/>
              <a:gd name="T17" fmla="*/ 623499796 h 3951"/>
              <a:gd name="T18" fmla="*/ 689808301 w 3326"/>
              <a:gd name="T19" fmla="*/ 820328952 h 3951"/>
              <a:gd name="T20" fmla="*/ 534881516 w 3326"/>
              <a:gd name="T21" fmla="*/ 820328952 h 3951"/>
              <a:gd name="T22" fmla="*/ 187073635 w 3326"/>
              <a:gd name="T23" fmla="*/ 590902555 h 3951"/>
              <a:gd name="T24" fmla="*/ 135016402 w 3326"/>
              <a:gd name="T25" fmla="*/ 643016586 h 3951"/>
              <a:gd name="T26" fmla="*/ 68234248 w 3326"/>
              <a:gd name="T27" fmla="*/ 787108855 h 3951"/>
              <a:gd name="T28" fmla="*/ 159074972 w 3326"/>
              <a:gd name="T29" fmla="*/ 787108855 h 3951"/>
              <a:gd name="T30" fmla="*/ 193295459 w 3326"/>
              <a:gd name="T31" fmla="*/ 590902555 h 3951"/>
              <a:gd name="T32" fmla="*/ 187073635 w 3326"/>
              <a:gd name="T33" fmla="*/ 590902555 h 3951"/>
              <a:gd name="T34" fmla="*/ 259663250 w 3326"/>
              <a:gd name="T35" fmla="*/ 590902555 h 3951"/>
              <a:gd name="T36" fmla="*/ 349259518 w 3326"/>
              <a:gd name="T37" fmla="*/ 760117326 h 3951"/>
              <a:gd name="T38" fmla="*/ 438648605 w 3326"/>
              <a:gd name="T39" fmla="*/ 590902555 h 3951"/>
              <a:gd name="T40" fmla="*/ 259663250 w 3326"/>
              <a:gd name="T41" fmla="*/ 590902555 h 3951"/>
              <a:gd name="T42" fmla="*/ 565783909 w 3326"/>
              <a:gd name="T43" fmla="*/ 643016586 h 3951"/>
              <a:gd name="T44" fmla="*/ 513726677 w 3326"/>
              <a:gd name="T45" fmla="*/ 590902555 h 3951"/>
              <a:gd name="T46" fmla="*/ 501490210 w 3326"/>
              <a:gd name="T47" fmla="*/ 590902555 h 3951"/>
              <a:gd name="T48" fmla="*/ 534051878 w 3326"/>
              <a:gd name="T49" fmla="*/ 787108855 h 3951"/>
              <a:gd name="T50" fmla="*/ 621574053 w 3326"/>
              <a:gd name="T51" fmla="*/ 787108855 h 3951"/>
              <a:gd name="T52" fmla="*/ 565783909 w 3326"/>
              <a:gd name="T53" fmla="*/ 643016586 h 3951"/>
              <a:gd name="T54" fmla="*/ 339511964 w 3326"/>
              <a:gd name="T55" fmla="*/ 520309678 h 3951"/>
              <a:gd name="T56" fmla="*/ 79641077 w 3326"/>
              <a:gd name="T57" fmla="*/ 260155067 h 3951"/>
              <a:gd name="T58" fmla="*/ 339511964 w 3326"/>
              <a:gd name="T59" fmla="*/ 0 h 3951"/>
              <a:gd name="T60" fmla="*/ 599175214 w 3326"/>
              <a:gd name="T61" fmla="*/ 260155067 h 3951"/>
              <a:gd name="T62" fmla="*/ 339511964 w 3326"/>
              <a:gd name="T63" fmla="*/ 520309678 h 3951"/>
              <a:gd name="T64" fmla="*/ 399449839 w 3326"/>
              <a:gd name="T65" fmla="*/ 105473775 h 3951"/>
              <a:gd name="T66" fmla="*/ 141238682 w 3326"/>
              <a:gd name="T67" fmla="*/ 260155067 h 3951"/>
              <a:gd name="T68" fmla="*/ 339511964 w 3326"/>
              <a:gd name="T69" fmla="*/ 458645023 h 3951"/>
              <a:gd name="T70" fmla="*/ 537577609 w 3326"/>
              <a:gd name="T71" fmla="*/ 260155067 h 3951"/>
              <a:gd name="T72" fmla="*/ 399449839 w 3326"/>
              <a:gd name="T73" fmla="*/ 105473775 h 395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326" h="3951">
                <a:moveTo>
                  <a:pt x="2579" y="3951"/>
                </a:moveTo>
                <a:cubicBezTo>
                  <a:pt x="2579" y="3951"/>
                  <a:pt x="2579" y="3951"/>
                  <a:pt x="2579" y="3951"/>
                </a:cubicBezTo>
                <a:cubicBezTo>
                  <a:pt x="2542" y="3951"/>
                  <a:pt x="853" y="3951"/>
                  <a:pt x="762" y="3951"/>
                </a:cubicBezTo>
                <a:cubicBezTo>
                  <a:pt x="762" y="3951"/>
                  <a:pt x="762" y="3951"/>
                  <a:pt x="762" y="3951"/>
                </a:cubicBezTo>
                <a:cubicBezTo>
                  <a:pt x="0" y="3951"/>
                  <a:pt x="0" y="3951"/>
                  <a:pt x="0" y="3951"/>
                </a:cubicBezTo>
                <a:cubicBezTo>
                  <a:pt x="406" y="3003"/>
                  <a:pt x="406" y="3003"/>
                  <a:pt x="406" y="3003"/>
                </a:cubicBezTo>
                <a:cubicBezTo>
                  <a:pt x="406" y="3003"/>
                  <a:pt x="548" y="2687"/>
                  <a:pt x="723" y="2687"/>
                </a:cubicBezTo>
                <a:cubicBezTo>
                  <a:pt x="2671" y="2687"/>
                  <a:pt x="2671" y="2687"/>
                  <a:pt x="2671" y="2687"/>
                </a:cubicBezTo>
                <a:cubicBezTo>
                  <a:pt x="2846" y="2687"/>
                  <a:pt x="2987" y="3003"/>
                  <a:pt x="2987" y="3003"/>
                </a:cubicBezTo>
                <a:cubicBezTo>
                  <a:pt x="3326" y="3951"/>
                  <a:pt x="3326" y="3951"/>
                  <a:pt x="3326" y="3951"/>
                </a:cubicBezTo>
                <a:lnTo>
                  <a:pt x="2579" y="3951"/>
                </a:lnTo>
                <a:close/>
                <a:moveTo>
                  <a:pt x="902" y="2846"/>
                </a:moveTo>
                <a:cubicBezTo>
                  <a:pt x="764" y="2846"/>
                  <a:pt x="651" y="3097"/>
                  <a:pt x="651" y="3097"/>
                </a:cubicBezTo>
                <a:cubicBezTo>
                  <a:pt x="329" y="3791"/>
                  <a:pt x="329" y="3791"/>
                  <a:pt x="329" y="3791"/>
                </a:cubicBezTo>
                <a:cubicBezTo>
                  <a:pt x="767" y="3791"/>
                  <a:pt x="767" y="3791"/>
                  <a:pt x="767" y="3791"/>
                </a:cubicBezTo>
                <a:cubicBezTo>
                  <a:pt x="788" y="3418"/>
                  <a:pt x="876" y="3049"/>
                  <a:pt x="932" y="2846"/>
                </a:cubicBezTo>
                <a:lnTo>
                  <a:pt x="902" y="2846"/>
                </a:lnTo>
                <a:close/>
                <a:moveTo>
                  <a:pt x="1252" y="2846"/>
                </a:moveTo>
                <a:cubicBezTo>
                  <a:pt x="1318" y="3322"/>
                  <a:pt x="1486" y="3661"/>
                  <a:pt x="1684" y="3661"/>
                </a:cubicBezTo>
                <a:cubicBezTo>
                  <a:pt x="1882" y="3661"/>
                  <a:pt x="2050" y="3322"/>
                  <a:pt x="2115" y="2846"/>
                </a:cubicBezTo>
                <a:lnTo>
                  <a:pt x="1252" y="2846"/>
                </a:lnTo>
                <a:close/>
                <a:moveTo>
                  <a:pt x="2728" y="3097"/>
                </a:moveTo>
                <a:cubicBezTo>
                  <a:pt x="2728" y="3097"/>
                  <a:pt x="2616" y="2846"/>
                  <a:pt x="2477" y="2846"/>
                </a:cubicBezTo>
                <a:cubicBezTo>
                  <a:pt x="2418" y="2846"/>
                  <a:pt x="2418" y="2846"/>
                  <a:pt x="2418" y="2846"/>
                </a:cubicBezTo>
                <a:cubicBezTo>
                  <a:pt x="2476" y="3029"/>
                  <a:pt x="2558" y="3360"/>
                  <a:pt x="2575" y="3791"/>
                </a:cubicBezTo>
                <a:cubicBezTo>
                  <a:pt x="2997" y="3791"/>
                  <a:pt x="2997" y="3791"/>
                  <a:pt x="2997" y="3791"/>
                </a:cubicBezTo>
                <a:lnTo>
                  <a:pt x="2728" y="3097"/>
                </a:lnTo>
                <a:close/>
                <a:moveTo>
                  <a:pt x="1637" y="2506"/>
                </a:moveTo>
                <a:cubicBezTo>
                  <a:pt x="945" y="2506"/>
                  <a:pt x="384" y="1945"/>
                  <a:pt x="384" y="1253"/>
                </a:cubicBezTo>
                <a:cubicBezTo>
                  <a:pt x="384" y="561"/>
                  <a:pt x="945" y="0"/>
                  <a:pt x="1637" y="0"/>
                </a:cubicBezTo>
                <a:cubicBezTo>
                  <a:pt x="2328" y="0"/>
                  <a:pt x="2889" y="561"/>
                  <a:pt x="2889" y="1253"/>
                </a:cubicBezTo>
                <a:cubicBezTo>
                  <a:pt x="2889" y="1945"/>
                  <a:pt x="2328" y="2506"/>
                  <a:pt x="1637" y="2506"/>
                </a:cubicBezTo>
                <a:close/>
                <a:moveTo>
                  <a:pt x="1926" y="508"/>
                </a:moveTo>
                <a:cubicBezTo>
                  <a:pt x="1583" y="1430"/>
                  <a:pt x="1024" y="1239"/>
                  <a:pt x="681" y="1253"/>
                </a:cubicBezTo>
                <a:cubicBezTo>
                  <a:pt x="681" y="1781"/>
                  <a:pt x="1109" y="2209"/>
                  <a:pt x="1637" y="2209"/>
                </a:cubicBezTo>
                <a:cubicBezTo>
                  <a:pt x="2165" y="2209"/>
                  <a:pt x="2592" y="1781"/>
                  <a:pt x="2592" y="1253"/>
                </a:cubicBezTo>
                <a:cubicBezTo>
                  <a:pt x="1934" y="1107"/>
                  <a:pt x="2283" y="732"/>
                  <a:pt x="1926" y="508"/>
                </a:cubicBezTo>
                <a:close/>
              </a:path>
            </a:pathLst>
          </a:custGeom>
          <a:solidFill>
            <a:srgbClr val="0051A3"/>
          </a:solidFill>
          <a:ln>
            <a:noFill/>
          </a:ln>
        </p:spPr>
        <p:txBody>
          <a:bodyPr anchor="ctr" anchorCtr="1"/>
          <a:lstStyle/>
          <a:p>
            <a:endParaRPr lang="zh-CN" altLang="en-US"/>
          </a:p>
        </p:txBody>
      </p:sp>
      <p:sp>
        <p:nvSpPr>
          <p:cNvPr id="5" name="KSO_Shape"/>
          <p:cNvSpPr/>
          <p:nvPr/>
        </p:nvSpPr>
        <p:spPr bwMode="auto">
          <a:xfrm>
            <a:off x="5894636" y="2627574"/>
            <a:ext cx="513160" cy="376318"/>
          </a:xfrm>
          <a:custGeom>
            <a:avLst/>
            <a:gdLst>
              <a:gd name="T0" fmla="*/ 1634294 w 2751138"/>
              <a:gd name="T1" fmla="*/ 1518189 h 2017713"/>
              <a:gd name="T2" fmla="*/ 1827941 w 2751138"/>
              <a:gd name="T3" fmla="*/ 1506439 h 2017713"/>
              <a:gd name="T4" fmla="*/ 1293666 w 2751138"/>
              <a:gd name="T5" fmla="*/ 1399421 h 2017713"/>
              <a:gd name="T6" fmla="*/ 1286682 w 2751138"/>
              <a:gd name="T7" fmla="*/ 1522952 h 2017713"/>
              <a:gd name="T8" fmla="*/ 1475250 w 2751138"/>
              <a:gd name="T9" fmla="*/ 1424191 h 2017713"/>
              <a:gd name="T10" fmla="*/ 933673 w 2751138"/>
              <a:gd name="T11" fmla="*/ 1402597 h 2017713"/>
              <a:gd name="T12" fmla="*/ 940657 w 2751138"/>
              <a:gd name="T13" fmla="*/ 1526446 h 2017713"/>
              <a:gd name="T14" fmla="*/ 1121288 w 2751138"/>
              <a:gd name="T15" fmla="*/ 1416569 h 2017713"/>
              <a:gd name="T16" fmla="*/ 1634294 w 2751138"/>
              <a:gd name="T17" fmla="*/ 1179033 h 2017713"/>
              <a:gd name="T18" fmla="*/ 1654611 w 2751138"/>
              <a:gd name="T19" fmla="*/ 1298754 h 2017713"/>
              <a:gd name="T20" fmla="*/ 1824132 w 2751138"/>
              <a:gd name="T21" fmla="*/ 1180939 h 2017713"/>
              <a:gd name="T22" fmla="*/ 1277158 w 2751138"/>
              <a:gd name="T23" fmla="*/ 1185702 h 2017713"/>
              <a:gd name="T24" fmla="*/ 1454615 w 2751138"/>
              <a:gd name="T25" fmla="*/ 1298437 h 2017713"/>
              <a:gd name="T26" fmla="*/ 1465726 w 2751138"/>
              <a:gd name="T27" fmla="*/ 1175540 h 2017713"/>
              <a:gd name="T28" fmla="*/ 922244 w 2751138"/>
              <a:gd name="T29" fmla="*/ 1193324 h 2017713"/>
              <a:gd name="T30" fmla="*/ 1108590 w 2751138"/>
              <a:gd name="T31" fmla="*/ 1295896 h 2017713"/>
              <a:gd name="T32" fmla="*/ 1106368 w 2751138"/>
              <a:gd name="T33" fmla="*/ 1171412 h 2017713"/>
              <a:gd name="T34" fmla="*/ 1628580 w 2751138"/>
              <a:gd name="T35" fmla="*/ 1046610 h 2017713"/>
              <a:gd name="T36" fmla="*/ 1820957 w 2751138"/>
              <a:gd name="T37" fmla="*/ 1062806 h 2017713"/>
              <a:gd name="T38" fmla="*/ 1805085 w 2751138"/>
              <a:gd name="T39" fmla="*/ 941180 h 2017713"/>
              <a:gd name="T40" fmla="*/ 1277158 w 2751138"/>
              <a:gd name="T41" fmla="*/ 1054232 h 2017713"/>
              <a:gd name="T42" fmla="*/ 1472393 w 2751138"/>
              <a:gd name="T43" fmla="*/ 1056772 h 2017713"/>
              <a:gd name="T44" fmla="*/ 1299063 w 2751138"/>
              <a:gd name="T45" fmla="*/ 941180 h 2017713"/>
              <a:gd name="T46" fmla="*/ 927959 w 2751138"/>
              <a:gd name="T47" fmla="*/ 1060901 h 2017713"/>
              <a:gd name="T48" fmla="*/ 1121606 w 2751138"/>
              <a:gd name="T49" fmla="*/ 1049468 h 2017713"/>
              <a:gd name="T50" fmla="*/ 2750186 w 2751138"/>
              <a:gd name="T51" fmla="*/ 649605 h 2017713"/>
              <a:gd name="T52" fmla="*/ 2644458 w 2751138"/>
              <a:gd name="T53" fmla="*/ 844867 h 2017713"/>
              <a:gd name="T54" fmla="*/ 657551 w 2751138"/>
              <a:gd name="T55" fmla="*/ 772160 h 2017713"/>
              <a:gd name="T56" fmla="*/ 78068 w 2751138"/>
              <a:gd name="T57" fmla="*/ 834072 h 2017713"/>
              <a:gd name="T58" fmla="*/ 1052401 w 2751138"/>
              <a:gd name="T59" fmla="*/ 374650 h 2017713"/>
              <a:gd name="T60" fmla="*/ 1673024 w 2751138"/>
              <a:gd name="T61" fmla="*/ 389576 h 2017713"/>
              <a:gd name="T62" fmla="*/ 1803815 w 2751138"/>
              <a:gd name="T63" fmla="*/ 392116 h 2017713"/>
              <a:gd name="T64" fmla="*/ 1903178 w 2751138"/>
              <a:gd name="T65" fmla="*/ 545181 h 2017713"/>
              <a:gd name="T66" fmla="*/ 2070794 w 2751138"/>
              <a:gd name="T67" fmla="*/ 910376 h 2017713"/>
              <a:gd name="T68" fmla="*/ 2393645 w 2751138"/>
              <a:gd name="T69" fmla="*/ 1360361 h 2017713"/>
              <a:gd name="T70" fmla="*/ 2449517 w 2751138"/>
              <a:gd name="T71" fmla="*/ 1810981 h 2017713"/>
              <a:gd name="T72" fmla="*/ 2227934 w 2751138"/>
              <a:gd name="T73" fmla="*/ 1976748 h 2017713"/>
              <a:gd name="T74" fmla="*/ 2042540 w 2751138"/>
              <a:gd name="T75" fmla="*/ 2008504 h 2017713"/>
              <a:gd name="T76" fmla="*/ 698757 w 2751138"/>
              <a:gd name="T77" fmla="*/ 2014538 h 2017713"/>
              <a:gd name="T78" fmla="*/ 473682 w 2751138"/>
              <a:gd name="T79" fmla="*/ 1919904 h 2017713"/>
              <a:gd name="T80" fmla="*/ 288923 w 2751138"/>
              <a:gd name="T81" fmla="*/ 1783035 h 2017713"/>
              <a:gd name="T82" fmla="*/ 384794 w 2751138"/>
              <a:gd name="T83" fmla="*/ 1287639 h 2017713"/>
              <a:gd name="T84" fmla="*/ 713042 w 2751138"/>
              <a:gd name="T85" fmla="*/ 867823 h 2017713"/>
              <a:gd name="T86" fmla="*/ 858436 w 2751138"/>
              <a:gd name="T87" fmla="*/ 526127 h 2017713"/>
              <a:gd name="T88" fmla="*/ 950815 w 2751138"/>
              <a:gd name="T89" fmla="*/ 384812 h 2017713"/>
              <a:gd name="T90" fmla="*/ 594360 w 2751138"/>
              <a:gd name="T91" fmla="*/ 99695 h 2017713"/>
              <a:gd name="T92" fmla="*/ 312420 w 2751138"/>
              <a:gd name="T93" fmla="*/ 292735 h 2017713"/>
              <a:gd name="T94" fmla="*/ 362585 w 2751138"/>
              <a:gd name="T95" fmla="*/ 350520 h 2017713"/>
              <a:gd name="T96" fmla="*/ 520065 w 2751138"/>
              <a:gd name="T97" fmla="*/ 219393 h 2017713"/>
              <a:gd name="T98" fmla="*/ 2098358 w 2751138"/>
              <a:gd name="T99" fmla="*/ 181928 h 2017713"/>
              <a:gd name="T100" fmla="*/ 2400935 w 2751138"/>
              <a:gd name="T101" fmla="*/ 337820 h 2017713"/>
              <a:gd name="T102" fmla="*/ 2456180 w 2751138"/>
              <a:gd name="T103" fmla="*/ 284163 h 2017713"/>
              <a:gd name="T104" fmla="*/ 2183130 w 2751138"/>
              <a:gd name="T105" fmla="*/ 119698 h 2017713"/>
              <a:gd name="T106" fmla="*/ 2062798 w 2751138"/>
              <a:gd name="T107" fmla="*/ 11430 h 2017713"/>
              <a:gd name="T108" fmla="*/ 2489200 w 2751138"/>
              <a:gd name="T109" fmla="*/ 155258 h 2017713"/>
              <a:gd name="T110" fmla="*/ 2710498 w 2751138"/>
              <a:gd name="T111" fmla="*/ 419100 h 2017713"/>
              <a:gd name="T112" fmla="*/ 1985328 w 2751138"/>
              <a:gd name="T113" fmla="*/ 382588 h 2017713"/>
              <a:gd name="T114" fmla="*/ 932815 w 2751138"/>
              <a:gd name="T115" fmla="*/ 296228 h 2017713"/>
              <a:gd name="T116" fmla="*/ 710565 w 2751138"/>
              <a:gd name="T117" fmla="*/ 471805 h 2017713"/>
              <a:gd name="T118" fmla="*/ 100330 w 2751138"/>
              <a:gd name="T119" fmla="*/ 309563 h 2017713"/>
              <a:gd name="T120" fmla="*/ 400685 w 2751138"/>
              <a:gd name="T121" fmla="*/ 84138 h 2017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751138" h="2017713">
                <a:moveTo>
                  <a:pt x="1652072" y="1398468"/>
                </a:moveTo>
                <a:lnTo>
                  <a:pt x="1649215" y="1398786"/>
                </a:lnTo>
                <a:lnTo>
                  <a:pt x="1646992" y="1399421"/>
                </a:lnTo>
                <a:lnTo>
                  <a:pt x="1644453" y="1400374"/>
                </a:lnTo>
                <a:lnTo>
                  <a:pt x="1642231" y="1401326"/>
                </a:lnTo>
                <a:lnTo>
                  <a:pt x="1640326" y="1402597"/>
                </a:lnTo>
                <a:lnTo>
                  <a:pt x="1637786" y="1404184"/>
                </a:lnTo>
                <a:lnTo>
                  <a:pt x="1636199" y="1406090"/>
                </a:lnTo>
                <a:lnTo>
                  <a:pt x="1634294" y="1407995"/>
                </a:lnTo>
                <a:lnTo>
                  <a:pt x="1633024" y="1409901"/>
                </a:lnTo>
                <a:lnTo>
                  <a:pt x="1631755" y="1411806"/>
                </a:lnTo>
                <a:lnTo>
                  <a:pt x="1630485" y="1414029"/>
                </a:lnTo>
                <a:lnTo>
                  <a:pt x="1629850" y="1416569"/>
                </a:lnTo>
                <a:lnTo>
                  <a:pt x="1629215" y="1419110"/>
                </a:lnTo>
                <a:lnTo>
                  <a:pt x="1628580" y="1421650"/>
                </a:lnTo>
                <a:lnTo>
                  <a:pt x="1628580" y="1424191"/>
                </a:lnTo>
                <a:lnTo>
                  <a:pt x="1628580" y="1501358"/>
                </a:lnTo>
                <a:lnTo>
                  <a:pt x="1628580" y="1503899"/>
                </a:lnTo>
                <a:lnTo>
                  <a:pt x="1629215" y="1506439"/>
                </a:lnTo>
                <a:lnTo>
                  <a:pt x="1629850" y="1509297"/>
                </a:lnTo>
                <a:lnTo>
                  <a:pt x="1630485" y="1511520"/>
                </a:lnTo>
                <a:lnTo>
                  <a:pt x="1631755" y="1513743"/>
                </a:lnTo>
                <a:lnTo>
                  <a:pt x="1633024" y="1515649"/>
                </a:lnTo>
                <a:lnTo>
                  <a:pt x="1634294" y="1518189"/>
                </a:lnTo>
                <a:lnTo>
                  <a:pt x="1636199" y="1520094"/>
                </a:lnTo>
                <a:lnTo>
                  <a:pt x="1637786" y="1521365"/>
                </a:lnTo>
                <a:lnTo>
                  <a:pt x="1640326" y="1522952"/>
                </a:lnTo>
                <a:lnTo>
                  <a:pt x="1642231" y="1524223"/>
                </a:lnTo>
                <a:lnTo>
                  <a:pt x="1644453" y="1525175"/>
                </a:lnTo>
                <a:lnTo>
                  <a:pt x="1646992" y="1526446"/>
                </a:lnTo>
                <a:lnTo>
                  <a:pt x="1649215" y="1526763"/>
                </a:lnTo>
                <a:lnTo>
                  <a:pt x="1652072" y="1527398"/>
                </a:lnTo>
                <a:lnTo>
                  <a:pt x="1654611" y="1527716"/>
                </a:lnTo>
                <a:lnTo>
                  <a:pt x="1802228" y="1527716"/>
                </a:lnTo>
                <a:lnTo>
                  <a:pt x="1805085" y="1527398"/>
                </a:lnTo>
                <a:lnTo>
                  <a:pt x="1807624" y="1526763"/>
                </a:lnTo>
                <a:lnTo>
                  <a:pt x="1810481" y="1526446"/>
                </a:lnTo>
                <a:lnTo>
                  <a:pt x="1812704" y="1525175"/>
                </a:lnTo>
                <a:lnTo>
                  <a:pt x="1814926" y="1524223"/>
                </a:lnTo>
                <a:lnTo>
                  <a:pt x="1817148" y="1522952"/>
                </a:lnTo>
                <a:lnTo>
                  <a:pt x="1819053" y="1521365"/>
                </a:lnTo>
                <a:lnTo>
                  <a:pt x="1820957" y="1520094"/>
                </a:lnTo>
                <a:lnTo>
                  <a:pt x="1822545" y="1518189"/>
                </a:lnTo>
                <a:lnTo>
                  <a:pt x="1824132" y="1515649"/>
                </a:lnTo>
                <a:lnTo>
                  <a:pt x="1825719" y="1513743"/>
                </a:lnTo>
                <a:lnTo>
                  <a:pt x="1826354" y="1511520"/>
                </a:lnTo>
                <a:lnTo>
                  <a:pt x="1827624" y="1509297"/>
                </a:lnTo>
                <a:lnTo>
                  <a:pt x="1827941" y="1506439"/>
                </a:lnTo>
                <a:lnTo>
                  <a:pt x="1828259" y="1503899"/>
                </a:lnTo>
                <a:lnTo>
                  <a:pt x="1828894" y="1501358"/>
                </a:lnTo>
                <a:lnTo>
                  <a:pt x="1828894" y="1424191"/>
                </a:lnTo>
                <a:lnTo>
                  <a:pt x="1828259" y="1421650"/>
                </a:lnTo>
                <a:lnTo>
                  <a:pt x="1827941" y="1419110"/>
                </a:lnTo>
                <a:lnTo>
                  <a:pt x="1827624" y="1416569"/>
                </a:lnTo>
                <a:lnTo>
                  <a:pt x="1826354" y="1414029"/>
                </a:lnTo>
                <a:lnTo>
                  <a:pt x="1825719" y="1411806"/>
                </a:lnTo>
                <a:lnTo>
                  <a:pt x="1824132" y="1409901"/>
                </a:lnTo>
                <a:lnTo>
                  <a:pt x="1822545" y="1407995"/>
                </a:lnTo>
                <a:lnTo>
                  <a:pt x="1820957" y="1406090"/>
                </a:lnTo>
                <a:lnTo>
                  <a:pt x="1819053" y="1404184"/>
                </a:lnTo>
                <a:lnTo>
                  <a:pt x="1817148" y="1402597"/>
                </a:lnTo>
                <a:lnTo>
                  <a:pt x="1814926" y="1401326"/>
                </a:lnTo>
                <a:lnTo>
                  <a:pt x="1812704" y="1400374"/>
                </a:lnTo>
                <a:lnTo>
                  <a:pt x="1810481" y="1399421"/>
                </a:lnTo>
                <a:lnTo>
                  <a:pt x="1807624" y="1398786"/>
                </a:lnTo>
                <a:lnTo>
                  <a:pt x="1805085" y="1398468"/>
                </a:lnTo>
                <a:lnTo>
                  <a:pt x="1802228" y="1398468"/>
                </a:lnTo>
                <a:lnTo>
                  <a:pt x="1654611" y="1398468"/>
                </a:lnTo>
                <a:lnTo>
                  <a:pt x="1652072" y="1398468"/>
                </a:lnTo>
                <a:close/>
                <a:moveTo>
                  <a:pt x="1299063" y="1398468"/>
                </a:moveTo>
                <a:lnTo>
                  <a:pt x="1296206" y="1398786"/>
                </a:lnTo>
                <a:lnTo>
                  <a:pt x="1293666" y="1399421"/>
                </a:lnTo>
                <a:lnTo>
                  <a:pt x="1291444" y="1400374"/>
                </a:lnTo>
                <a:lnTo>
                  <a:pt x="1288904" y="1401326"/>
                </a:lnTo>
                <a:lnTo>
                  <a:pt x="1286682" y="1402597"/>
                </a:lnTo>
                <a:lnTo>
                  <a:pt x="1284777" y="1404184"/>
                </a:lnTo>
                <a:lnTo>
                  <a:pt x="1282872" y="1406090"/>
                </a:lnTo>
                <a:lnTo>
                  <a:pt x="1281285" y="1407995"/>
                </a:lnTo>
                <a:lnTo>
                  <a:pt x="1280015" y="1409901"/>
                </a:lnTo>
                <a:lnTo>
                  <a:pt x="1278428" y="1411806"/>
                </a:lnTo>
                <a:lnTo>
                  <a:pt x="1277158" y="1414029"/>
                </a:lnTo>
                <a:lnTo>
                  <a:pt x="1276523" y="1416569"/>
                </a:lnTo>
                <a:lnTo>
                  <a:pt x="1275571" y="1419110"/>
                </a:lnTo>
                <a:lnTo>
                  <a:pt x="1275254" y="1421650"/>
                </a:lnTo>
                <a:lnTo>
                  <a:pt x="1275254" y="1424191"/>
                </a:lnTo>
                <a:lnTo>
                  <a:pt x="1275254" y="1501358"/>
                </a:lnTo>
                <a:lnTo>
                  <a:pt x="1275254" y="1503899"/>
                </a:lnTo>
                <a:lnTo>
                  <a:pt x="1275571" y="1506439"/>
                </a:lnTo>
                <a:lnTo>
                  <a:pt x="1276523" y="1509297"/>
                </a:lnTo>
                <a:lnTo>
                  <a:pt x="1277158" y="1511520"/>
                </a:lnTo>
                <a:lnTo>
                  <a:pt x="1278428" y="1513743"/>
                </a:lnTo>
                <a:lnTo>
                  <a:pt x="1280015" y="1515649"/>
                </a:lnTo>
                <a:lnTo>
                  <a:pt x="1281285" y="1518189"/>
                </a:lnTo>
                <a:lnTo>
                  <a:pt x="1282872" y="1520094"/>
                </a:lnTo>
                <a:lnTo>
                  <a:pt x="1284777" y="1521365"/>
                </a:lnTo>
                <a:lnTo>
                  <a:pt x="1286682" y="1522952"/>
                </a:lnTo>
                <a:lnTo>
                  <a:pt x="1288904" y="1524223"/>
                </a:lnTo>
                <a:lnTo>
                  <a:pt x="1291444" y="1525175"/>
                </a:lnTo>
                <a:lnTo>
                  <a:pt x="1293666" y="1526446"/>
                </a:lnTo>
                <a:lnTo>
                  <a:pt x="1296206" y="1526763"/>
                </a:lnTo>
                <a:lnTo>
                  <a:pt x="1299063" y="1527398"/>
                </a:lnTo>
                <a:lnTo>
                  <a:pt x="1301602" y="1527716"/>
                </a:lnTo>
                <a:lnTo>
                  <a:pt x="1449218" y="1527716"/>
                </a:lnTo>
                <a:lnTo>
                  <a:pt x="1452076" y="1527398"/>
                </a:lnTo>
                <a:lnTo>
                  <a:pt x="1454615" y="1526763"/>
                </a:lnTo>
                <a:lnTo>
                  <a:pt x="1456837" y="1526446"/>
                </a:lnTo>
                <a:lnTo>
                  <a:pt x="1459694" y="1525175"/>
                </a:lnTo>
                <a:lnTo>
                  <a:pt x="1461917" y="1524223"/>
                </a:lnTo>
                <a:lnTo>
                  <a:pt x="1463821" y="1522952"/>
                </a:lnTo>
                <a:lnTo>
                  <a:pt x="1465726" y="1521365"/>
                </a:lnTo>
                <a:lnTo>
                  <a:pt x="1467631" y="1520094"/>
                </a:lnTo>
                <a:lnTo>
                  <a:pt x="1469536" y="1518189"/>
                </a:lnTo>
                <a:lnTo>
                  <a:pt x="1471123" y="1515649"/>
                </a:lnTo>
                <a:lnTo>
                  <a:pt x="1472393" y="1513743"/>
                </a:lnTo>
                <a:lnTo>
                  <a:pt x="1473345" y="1511520"/>
                </a:lnTo>
                <a:lnTo>
                  <a:pt x="1474297" y="1509297"/>
                </a:lnTo>
                <a:lnTo>
                  <a:pt x="1474932" y="1506439"/>
                </a:lnTo>
                <a:lnTo>
                  <a:pt x="1475250" y="1503899"/>
                </a:lnTo>
                <a:lnTo>
                  <a:pt x="1475250" y="1501358"/>
                </a:lnTo>
                <a:lnTo>
                  <a:pt x="1475250" y="1424191"/>
                </a:lnTo>
                <a:lnTo>
                  <a:pt x="1475250" y="1421650"/>
                </a:lnTo>
                <a:lnTo>
                  <a:pt x="1474932" y="1419110"/>
                </a:lnTo>
                <a:lnTo>
                  <a:pt x="1474297" y="1416569"/>
                </a:lnTo>
                <a:lnTo>
                  <a:pt x="1473345" y="1414029"/>
                </a:lnTo>
                <a:lnTo>
                  <a:pt x="1472393" y="1411806"/>
                </a:lnTo>
                <a:lnTo>
                  <a:pt x="1471123" y="1409901"/>
                </a:lnTo>
                <a:lnTo>
                  <a:pt x="1469536" y="1407995"/>
                </a:lnTo>
                <a:lnTo>
                  <a:pt x="1467631" y="1406090"/>
                </a:lnTo>
                <a:lnTo>
                  <a:pt x="1465726" y="1404184"/>
                </a:lnTo>
                <a:lnTo>
                  <a:pt x="1463821" y="1402597"/>
                </a:lnTo>
                <a:lnTo>
                  <a:pt x="1461917" y="1401326"/>
                </a:lnTo>
                <a:lnTo>
                  <a:pt x="1459694" y="1400374"/>
                </a:lnTo>
                <a:lnTo>
                  <a:pt x="1456837" y="1399421"/>
                </a:lnTo>
                <a:lnTo>
                  <a:pt x="1454615" y="1398786"/>
                </a:lnTo>
                <a:lnTo>
                  <a:pt x="1452076" y="1398468"/>
                </a:lnTo>
                <a:lnTo>
                  <a:pt x="1449218" y="1398468"/>
                </a:lnTo>
                <a:lnTo>
                  <a:pt x="1301602" y="1398468"/>
                </a:lnTo>
                <a:lnTo>
                  <a:pt x="1299063" y="1398468"/>
                </a:lnTo>
                <a:close/>
                <a:moveTo>
                  <a:pt x="945736" y="1398468"/>
                </a:moveTo>
                <a:lnTo>
                  <a:pt x="942879" y="1398786"/>
                </a:lnTo>
                <a:lnTo>
                  <a:pt x="940657" y="1399421"/>
                </a:lnTo>
                <a:lnTo>
                  <a:pt x="937800" y="1400374"/>
                </a:lnTo>
                <a:lnTo>
                  <a:pt x="935578" y="1401326"/>
                </a:lnTo>
                <a:lnTo>
                  <a:pt x="933673" y="1402597"/>
                </a:lnTo>
                <a:lnTo>
                  <a:pt x="931451" y="1404184"/>
                </a:lnTo>
                <a:lnTo>
                  <a:pt x="929863" y="1406090"/>
                </a:lnTo>
                <a:lnTo>
                  <a:pt x="927959" y="1407995"/>
                </a:lnTo>
                <a:lnTo>
                  <a:pt x="926371" y="1409901"/>
                </a:lnTo>
                <a:lnTo>
                  <a:pt x="925419" y="1411806"/>
                </a:lnTo>
                <a:lnTo>
                  <a:pt x="924149" y="1414029"/>
                </a:lnTo>
                <a:lnTo>
                  <a:pt x="923514" y="1416569"/>
                </a:lnTo>
                <a:lnTo>
                  <a:pt x="922562" y="1419110"/>
                </a:lnTo>
                <a:lnTo>
                  <a:pt x="922244" y="1421650"/>
                </a:lnTo>
                <a:lnTo>
                  <a:pt x="922244" y="1424191"/>
                </a:lnTo>
                <a:lnTo>
                  <a:pt x="922244" y="1501358"/>
                </a:lnTo>
                <a:lnTo>
                  <a:pt x="922244" y="1503899"/>
                </a:lnTo>
                <a:lnTo>
                  <a:pt x="922562" y="1506439"/>
                </a:lnTo>
                <a:lnTo>
                  <a:pt x="923514" y="1509297"/>
                </a:lnTo>
                <a:lnTo>
                  <a:pt x="924149" y="1511520"/>
                </a:lnTo>
                <a:lnTo>
                  <a:pt x="925419" y="1513743"/>
                </a:lnTo>
                <a:lnTo>
                  <a:pt x="926371" y="1515649"/>
                </a:lnTo>
                <a:lnTo>
                  <a:pt x="927959" y="1518189"/>
                </a:lnTo>
                <a:lnTo>
                  <a:pt x="929863" y="1520094"/>
                </a:lnTo>
                <a:lnTo>
                  <a:pt x="931451" y="1521365"/>
                </a:lnTo>
                <a:lnTo>
                  <a:pt x="933673" y="1522952"/>
                </a:lnTo>
                <a:lnTo>
                  <a:pt x="935578" y="1524223"/>
                </a:lnTo>
                <a:lnTo>
                  <a:pt x="937800" y="1525175"/>
                </a:lnTo>
                <a:lnTo>
                  <a:pt x="940657" y="1526446"/>
                </a:lnTo>
                <a:lnTo>
                  <a:pt x="942879" y="1526763"/>
                </a:lnTo>
                <a:lnTo>
                  <a:pt x="945736" y="1527398"/>
                </a:lnTo>
                <a:lnTo>
                  <a:pt x="948276" y="1527716"/>
                </a:lnTo>
                <a:lnTo>
                  <a:pt x="1095892" y="1527716"/>
                </a:lnTo>
                <a:lnTo>
                  <a:pt x="1098432" y="1527398"/>
                </a:lnTo>
                <a:lnTo>
                  <a:pt x="1101289" y="1526763"/>
                </a:lnTo>
                <a:lnTo>
                  <a:pt x="1103828" y="1526446"/>
                </a:lnTo>
                <a:lnTo>
                  <a:pt x="1106368" y="1525175"/>
                </a:lnTo>
                <a:lnTo>
                  <a:pt x="1108590" y="1524223"/>
                </a:lnTo>
                <a:lnTo>
                  <a:pt x="1110812" y="1522952"/>
                </a:lnTo>
                <a:lnTo>
                  <a:pt x="1112717" y="1521365"/>
                </a:lnTo>
                <a:lnTo>
                  <a:pt x="1114622" y="1520094"/>
                </a:lnTo>
                <a:lnTo>
                  <a:pt x="1116209" y="1518189"/>
                </a:lnTo>
                <a:lnTo>
                  <a:pt x="1117796" y="1515649"/>
                </a:lnTo>
                <a:lnTo>
                  <a:pt x="1119384" y="1513743"/>
                </a:lnTo>
                <a:lnTo>
                  <a:pt x="1120018" y="1511520"/>
                </a:lnTo>
                <a:lnTo>
                  <a:pt x="1121288" y="1509297"/>
                </a:lnTo>
                <a:lnTo>
                  <a:pt x="1121606" y="1506439"/>
                </a:lnTo>
                <a:lnTo>
                  <a:pt x="1121923" y="1503899"/>
                </a:lnTo>
                <a:lnTo>
                  <a:pt x="1122241" y="1501358"/>
                </a:lnTo>
                <a:lnTo>
                  <a:pt x="1122241" y="1424191"/>
                </a:lnTo>
                <a:lnTo>
                  <a:pt x="1121923" y="1421650"/>
                </a:lnTo>
                <a:lnTo>
                  <a:pt x="1121606" y="1419110"/>
                </a:lnTo>
                <a:lnTo>
                  <a:pt x="1121288" y="1416569"/>
                </a:lnTo>
                <a:lnTo>
                  <a:pt x="1120018" y="1414029"/>
                </a:lnTo>
                <a:lnTo>
                  <a:pt x="1119384" y="1411806"/>
                </a:lnTo>
                <a:lnTo>
                  <a:pt x="1117796" y="1409901"/>
                </a:lnTo>
                <a:lnTo>
                  <a:pt x="1116209" y="1407995"/>
                </a:lnTo>
                <a:lnTo>
                  <a:pt x="1114622" y="1406090"/>
                </a:lnTo>
                <a:lnTo>
                  <a:pt x="1112717" y="1404184"/>
                </a:lnTo>
                <a:lnTo>
                  <a:pt x="1110812" y="1402597"/>
                </a:lnTo>
                <a:lnTo>
                  <a:pt x="1108590" y="1401326"/>
                </a:lnTo>
                <a:lnTo>
                  <a:pt x="1106368" y="1400374"/>
                </a:lnTo>
                <a:lnTo>
                  <a:pt x="1103828" y="1399421"/>
                </a:lnTo>
                <a:lnTo>
                  <a:pt x="1101289" y="1398786"/>
                </a:lnTo>
                <a:lnTo>
                  <a:pt x="1098432" y="1398468"/>
                </a:lnTo>
                <a:lnTo>
                  <a:pt x="1095892" y="1398468"/>
                </a:lnTo>
                <a:lnTo>
                  <a:pt x="948276" y="1398468"/>
                </a:lnTo>
                <a:lnTo>
                  <a:pt x="945736" y="1398468"/>
                </a:lnTo>
                <a:close/>
                <a:moveTo>
                  <a:pt x="1652072" y="1169507"/>
                </a:moveTo>
                <a:lnTo>
                  <a:pt x="1649215" y="1169824"/>
                </a:lnTo>
                <a:lnTo>
                  <a:pt x="1646992" y="1170777"/>
                </a:lnTo>
                <a:lnTo>
                  <a:pt x="1644453" y="1171412"/>
                </a:lnTo>
                <a:lnTo>
                  <a:pt x="1642231" y="1172682"/>
                </a:lnTo>
                <a:lnTo>
                  <a:pt x="1640326" y="1174270"/>
                </a:lnTo>
                <a:lnTo>
                  <a:pt x="1637786" y="1175540"/>
                </a:lnTo>
                <a:lnTo>
                  <a:pt x="1636199" y="1177128"/>
                </a:lnTo>
                <a:lnTo>
                  <a:pt x="1634294" y="1179033"/>
                </a:lnTo>
                <a:lnTo>
                  <a:pt x="1633024" y="1180939"/>
                </a:lnTo>
                <a:lnTo>
                  <a:pt x="1631755" y="1183162"/>
                </a:lnTo>
                <a:lnTo>
                  <a:pt x="1630485" y="1185702"/>
                </a:lnTo>
                <a:lnTo>
                  <a:pt x="1629850" y="1187925"/>
                </a:lnTo>
                <a:lnTo>
                  <a:pt x="1629215" y="1190466"/>
                </a:lnTo>
                <a:lnTo>
                  <a:pt x="1628580" y="1193324"/>
                </a:lnTo>
                <a:lnTo>
                  <a:pt x="1628580" y="1195864"/>
                </a:lnTo>
                <a:lnTo>
                  <a:pt x="1628580" y="1272714"/>
                </a:lnTo>
                <a:lnTo>
                  <a:pt x="1628580" y="1275572"/>
                </a:lnTo>
                <a:lnTo>
                  <a:pt x="1629215" y="1278113"/>
                </a:lnTo>
                <a:lnTo>
                  <a:pt x="1629850" y="1280336"/>
                </a:lnTo>
                <a:lnTo>
                  <a:pt x="1630485" y="1282876"/>
                </a:lnTo>
                <a:lnTo>
                  <a:pt x="1631755" y="1285099"/>
                </a:lnTo>
                <a:lnTo>
                  <a:pt x="1633024" y="1287322"/>
                </a:lnTo>
                <a:lnTo>
                  <a:pt x="1634294" y="1289227"/>
                </a:lnTo>
                <a:lnTo>
                  <a:pt x="1636199" y="1291133"/>
                </a:lnTo>
                <a:lnTo>
                  <a:pt x="1637786" y="1292720"/>
                </a:lnTo>
                <a:lnTo>
                  <a:pt x="1640326" y="1294308"/>
                </a:lnTo>
                <a:lnTo>
                  <a:pt x="1642231" y="1295896"/>
                </a:lnTo>
                <a:lnTo>
                  <a:pt x="1644453" y="1296849"/>
                </a:lnTo>
                <a:lnTo>
                  <a:pt x="1646992" y="1297801"/>
                </a:lnTo>
                <a:lnTo>
                  <a:pt x="1649215" y="1298437"/>
                </a:lnTo>
                <a:lnTo>
                  <a:pt x="1652072" y="1298754"/>
                </a:lnTo>
                <a:lnTo>
                  <a:pt x="1654611" y="1298754"/>
                </a:lnTo>
                <a:lnTo>
                  <a:pt x="1802228" y="1298754"/>
                </a:lnTo>
                <a:lnTo>
                  <a:pt x="1805085" y="1298754"/>
                </a:lnTo>
                <a:lnTo>
                  <a:pt x="1807624" y="1298437"/>
                </a:lnTo>
                <a:lnTo>
                  <a:pt x="1810481" y="1297801"/>
                </a:lnTo>
                <a:lnTo>
                  <a:pt x="1812704" y="1296849"/>
                </a:lnTo>
                <a:lnTo>
                  <a:pt x="1814926" y="1295896"/>
                </a:lnTo>
                <a:lnTo>
                  <a:pt x="1817148" y="1294308"/>
                </a:lnTo>
                <a:lnTo>
                  <a:pt x="1819053" y="1292720"/>
                </a:lnTo>
                <a:lnTo>
                  <a:pt x="1820957" y="1291133"/>
                </a:lnTo>
                <a:lnTo>
                  <a:pt x="1822545" y="1289227"/>
                </a:lnTo>
                <a:lnTo>
                  <a:pt x="1824132" y="1287322"/>
                </a:lnTo>
                <a:lnTo>
                  <a:pt x="1825719" y="1285099"/>
                </a:lnTo>
                <a:lnTo>
                  <a:pt x="1826354" y="1282876"/>
                </a:lnTo>
                <a:lnTo>
                  <a:pt x="1827624" y="1280336"/>
                </a:lnTo>
                <a:lnTo>
                  <a:pt x="1827941" y="1278113"/>
                </a:lnTo>
                <a:lnTo>
                  <a:pt x="1828259" y="1275572"/>
                </a:lnTo>
                <a:lnTo>
                  <a:pt x="1828894" y="1272714"/>
                </a:lnTo>
                <a:lnTo>
                  <a:pt x="1828894" y="1195864"/>
                </a:lnTo>
                <a:lnTo>
                  <a:pt x="1828259" y="1193324"/>
                </a:lnTo>
                <a:lnTo>
                  <a:pt x="1827941" y="1190466"/>
                </a:lnTo>
                <a:lnTo>
                  <a:pt x="1827624" y="1187925"/>
                </a:lnTo>
                <a:lnTo>
                  <a:pt x="1826354" y="1185702"/>
                </a:lnTo>
                <a:lnTo>
                  <a:pt x="1825719" y="1183162"/>
                </a:lnTo>
                <a:lnTo>
                  <a:pt x="1824132" y="1180939"/>
                </a:lnTo>
                <a:lnTo>
                  <a:pt x="1822545" y="1179033"/>
                </a:lnTo>
                <a:lnTo>
                  <a:pt x="1820957" y="1177128"/>
                </a:lnTo>
                <a:lnTo>
                  <a:pt x="1819053" y="1175540"/>
                </a:lnTo>
                <a:lnTo>
                  <a:pt x="1817148" y="1174270"/>
                </a:lnTo>
                <a:lnTo>
                  <a:pt x="1814926" y="1172682"/>
                </a:lnTo>
                <a:lnTo>
                  <a:pt x="1812704" y="1171412"/>
                </a:lnTo>
                <a:lnTo>
                  <a:pt x="1810481" y="1170777"/>
                </a:lnTo>
                <a:lnTo>
                  <a:pt x="1807624" y="1169824"/>
                </a:lnTo>
                <a:lnTo>
                  <a:pt x="1805085" y="1169507"/>
                </a:lnTo>
                <a:lnTo>
                  <a:pt x="1802228" y="1169507"/>
                </a:lnTo>
                <a:lnTo>
                  <a:pt x="1654611" y="1169507"/>
                </a:lnTo>
                <a:lnTo>
                  <a:pt x="1652072" y="1169507"/>
                </a:lnTo>
                <a:close/>
                <a:moveTo>
                  <a:pt x="1299063" y="1169507"/>
                </a:moveTo>
                <a:lnTo>
                  <a:pt x="1296206" y="1169824"/>
                </a:lnTo>
                <a:lnTo>
                  <a:pt x="1293666" y="1170777"/>
                </a:lnTo>
                <a:lnTo>
                  <a:pt x="1291444" y="1171412"/>
                </a:lnTo>
                <a:lnTo>
                  <a:pt x="1288904" y="1172682"/>
                </a:lnTo>
                <a:lnTo>
                  <a:pt x="1286682" y="1174270"/>
                </a:lnTo>
                <a:lnTo>
                  <a:pt x="1284777" y="1175540"/>
                </a:lnTo>
                <a:lnTo>
                  <a:pt x="1282872" y="1177128"/>
                </a:lnTo>
                <a:lnTo>
                  <a:pt x="1281285" y="1179033"/>
                </a:lnTo>
                <a:lnTo>
                  <a:pt x="1280015" y="1180939"/>
                </a:lnTo>
                <a:lnTo>
                  <a:pt x="1278428" y="1183162"/>
                </a:lnTo>
                <a:lnTo>
                  <a:pt x="1277158" y="1185702"/>
                </a:lnTo>
                <a:lnTo>
                  <a:pt x="1276523" y="1187925"/>
                </a:lnTo>
                <a:lnTo>
                  <a:pt x="1275571" y="1190466"/>
                </a:lnTo>
                <a:lnTo>
                  <a:pt x="1275254" y="1193324"/>
                </a:lnTo>
                <a:lnTo>
                  <a:pt x="1275254" y="1195864"/>
                </a:lnTo>
                <a:lnTo>
                  <a:pt x="1275254" y="1272714"/>
                </a:lnTo>
                <a:lnTo>
                  <a:pt x="1275254" y="1275572"/>
                </a:lnTo>
                <a:lnTo>
                  <a:pt x="1275571" y="1278113"/>
                </a:lnTo>
                <a:lnTo>
                  <a:pt x="1276523" y="1280336"/>
                </a:lnTo>
                <a:lnTo>
                  <a:pt x="1277158" y="1282876"/>
                </a:lnTo>
                <a:lnTo>
                  <a:pt x="1278428" y="1285099"/>
                </a:lnTo>
                <a:lnTo>
                  <a:pt x="1280015" y="1287322"/>
                </a:lnTo>
                <a:lnTo>
                  <a:pt x="1281285" y="1289227"/>
                </a:lnTo>
                <a:lnTo>
                  <a:pt x="1282872" y="1291133"/>
                </a:lnTo>
                <a:lnTo>
                  <a:pt x="1284777" y="1292720"/>
                </a:lnTo>
                <a:lnTo>
                  <a:pt x="1286682" y="1294308"/>
                </a:lnTo>
                <a:lnTo>
                  <a:pt x="1288904" y="1295896"/>
                </a:lnTo>
                <a:lnTo>
                  <a:pt x="1291444" y="1296849"/>
                </a:lnTo>
                <a:lnTo>
                  <a:pt x="1293666" y="1297801"/>
                </a:lnTo>
                <a:lnTo>
                  <a:pt x="1296206" y="1298437"/>
                </a:lnTo>
                <a:lnTo>
                  <a:pt x="1299063" y="1298754"/>
                </a:lnTo>
                <a:lnTo>
                  <a:pt x="1301602" y="1298754"/>
                </a:lnTo>
                <a:lnTo>
                  <a:pt x="1449218" y="1298754"/>
                </a:lnTo>
                <a:lnTo>
                  <a:pt x="1452076" y="1298754"/>
                </a:lnTo>
                <a:lnTo>
                  <a:pt x="1454615" y="1298437"/>
                </a:lnTo>
                <a:lnTo>
                  <a:pt x="1456837" y="1297801"/>
                </a:lnTo>
                <a:lnTo>
                  <a:pt x="1459694" y="1296849"/>
                </a:lnTo>
                <a:lnTo>
                  <a:pt x="1461917" y="1295896"/>
                </a:lnTo>
                <a:lnTo>
                  <a:pt x="1463821" y="1294308"/>
                </a:lnTo>
                <a:lnTo>
                  <a:pt x="1465726" y="1292720"/>
                </a:lnTo>
                <a:lnTo>
                  <a:pt x="1467631" y="1291133"/>
                </a:lnTo>
                <a:lnTo>
                  <a:pt x="1469536" y="1289227"/>
                </a:lnTo>
                <a:lnTo>
                  <a:pt x="1471123" y="1287322"/>
                </a:lnTo>
                <a:lnTo>
                  <a:pt x="1472393" y="1285099"/>
                </a:lnTo>
                <a:lnTo>
                  <a:pt x="1473345" y="1282876"/>
                </a:lnTo>
                <a:lnTo>
                  <a:pt x="1474297" y="1280336"/>
                </a:lnTo>
                <a:lnTo>
                  <a:pt x="1474932" y="1278113"/>
                </a:lnTo>
                <a:lnTo>
                  <a:pt x="1475250" y="1275572"/>
                </a:lnTo>
                <a:lnTo>
                  <a:pt x="1475250" y="1272714"/>
                </a:lnTo>
                <a:lnTo>
                  <a:pt x="1475250" y="1195864"/>
                </a:lnTo>
                <a:lnTo>
                  <a:pt x="1475250" y="1193324"/>
                </a:lnTo>
                <a:lnTo>
                  <a:pt x="1474932" y="1190466"/>
                </a:lnTo>
                <a:lnTo>
                  <a:pt x="1474297" y="1187925"/>
                </a:lnTo>
                <a:lnTo>
                  <a:pt x="1473345" y="1185702"/>
                </a:lnTo>
                <a:lnTo>
                  <a:pt x="1472393" y="1183162"/>
                </a:lnTo>
                <a:lnTo>
                  <a:pt x="1471123" y="1180939"/>
                </a:lnTo>
                <a:lnTo>
                  <a:pt x="1469536" y="1179033"/>
                </a:lnTo>
                <a:lnTo>
                  <a:pt x="1467631" y="1177128"/>
                </a:lnTo>
                <a:lnTo>
                  <a:pt x="1465726" y="1175540"/>
                </a:lnTo>
                <a:lnTo>
                  <a:pt x="1463821" y="1174270"/>
                </a:lnTo>
                <a:lnTo>
                  <a:pt x="1461917" y="1172682"/>
                </a:lnTo>
                <a:lnTo>
                  <a:pt x="1459694" y="1171412"/>
                </a:lnTo>
                <a:lnTo>
                  <a:pt x="1456837" y="1170777"/>
                </a:lnTo>
                <a:lnTo>
                  <a:pt x="1454615" y="1169824"/>
                </a:lnTo>
                <a:lnTo>
                  <a:pt x="1452076" y="1169507"/>
                </a:lnTo>
                <a:lnTo>
                  <a:pt x="1449218" y="1169507"/>
                </a:lnTo>
                <a:lnTo>
                  <a:pt x="1301602" y="1169507"/>
                </a:lnTo>
                <a:lnTo>
                  <a:pt x="1299063" y="1169507"/>
                </a:lnTo>
                <a:close/>
                <a:moveTo>
                  <a:pt x="945736" y="1169507"/>
                </a:moveTo>
                <a:lnTo>
                  <a:pt x="942879" y="1169824"/>
                </a:lnTo>
                <a:lnTo>
                  <a:pt x="940657" y="1170777"/>
                </a:lnTo>
                <a:lnTo>
                  <a:pt x="937800" y="1171412"/>
                </a:lnTo>
                <a:lnTo>
                  <a:pt x="935578" y="1172682"/>
                </a:lnTo>
                <a:lnTo>
                  <a:pt x="933673" y="1174270"/>
                </a:lnTo>
                <a:lnTo>
                  <a:pt x="931451" y="1175540"/>
                </a:lnTo>
                <a:lnTo>
                  <a:pt x="929863" y="1177128"/>
                </a:lnTo>
                <a:lnTo>
                  <a:pt x="927959" y="1179033"/>
                </a:lnTo>
                <a:lnTo>
                  <a:pt x="926371" y="1180939"/>
                </a:lnTo>
                <a:lnTo>
                  <a:pt x="925419" y="1183162"/>
                </a:lnTo>
                <a:lnTo>
                  <a:pt x="924149" y="1185702"/>
                </a:lnTo>
                <a:lnTo>
                  <a:pt x="923514" y="1187925"/>
                </a:lnTo>
                <a:lnTo>
                  <a:pt x="922562" y="1190466"/>
                </a:lnTo>
                <a:lnTo>
                  <a:pt x="922244" y="1193324"/>
                </a:lnTo>
                <a:lnTo>
                  <a:pt x="922244" y="1195864"/>
                </a:lnTo>
                <a:lnTo>
                  <a:pt x="922244" y="1272714"/>
                </a:lnTo>
                <a:lnTo>
                  <a:pt x="922244" y="1275572"/>
                </a:lnTo>
                <a:lnTo>
                  <a:pt x="922562" y="1278113"/>
                </a:lnTo>
                <a:lnTo>
                  <a:pt x="923514" y="1280336"/>
                </a:lnTo>
                <a:lnTo>
                  <a:pt x="924149" y="1282876"/>
                </a:lnTo>
                <a:lnTo>
                  <a:pt x="925419" y="1285099"/>
                </a:lnTo>
                <a:lnTo>
                  <a:pt x="926371" y="1287322"/>
                </a:lnTo>
                <a:lnTo>
                  <a:pt x="927959" y="1289227"/>
                </a:lnTo>
                <a:lnTo>
                  <a:pt x="929863" y="1291133"/>
                </a:lnTo>
                <a:lnTo>
                  <a:pt x="931451" y="1292720"/>
                </a:lnTo>
                <a:lnTo>
                  <a:pt x="933673" y="1294308"/>
                </a:lnTo>
                <a:lnTo>
                  <a:pt x="935578" y="1295896"/>
                </a:lnTo>
                <a:lnTo>
                  <a:pt x="937800" y="1296849"/>
                </a:lnTo>
                <a:lnTo>
                  <a:pt x="940657" y="1297801"/>
                </a:lnTo>
                <a:lnTo>
                  <a:pt x="942879" y="1298437"/>
                </a:lnTo>
                <a:lnTo>
                  <a:pt x="945736" y="1298754"/>
                </a:lnTo>
                <a:lnTo>
                  <a:pt x="948276" y="1298754"/>
                </a:lnTo>
                <a:lnTo>
                  <a:pt x="1095892" y="1298754"/>
                </a:lnTo>
                <a:lnTo>
                  <a:pt x="1098432" y="1298754"/>
                </a:lnTo>
                <a:lnTo>
                  <a:pt x="1101289" y="1298437"/>
                </a:lnTo>
                <a:lnTo>
                  <a:pt x="1103828" y="1297801"/>
                </a:lnTo>
                <a:lnTo>
                  <a:pt x="1106368" y="1296849"/>
                </a:lnTo>
                <a:lnTo>
                  <a:pt x="1108590" y="1295896"/>
                </a:lnTo>
                <a:lnTo>
                  <a:pt x="1110812" y="1294308"/>
                </a:lnTo>
                <a:lnTo>
                  <a:pt x="1112717" y="1292720"/>
                </a:lnTo>
                <a:lnTo>
                  <a:pt x="1114622" y="1291133"/>
                </a:lnTo>
                <a:lnTo>
                  <a:pt x="1116209" y="1289227"/>
                </a:lnTo>
                <a:lnTo>
                  <a:pt x="1117796" y="1287322"/>
                </a:lnTo>
                <a:lnTo>
                  <a:pt x="1119384" y="1285099"/>
                </a:lnTo>
                <a:lnTo>
                  <a:pt x="1120018" y="1282876"/>
                </a:lnTo>
                <a:lnTo>
                  <a:pt x="1121288" y="1280336"/>
                </a:lnTo>
                <a:lnTo>
                  <a:pt x="1121606" y="1278113"/>
                </a:lnTo>
                <a:lnTo>
                  <a:pt x="1121923" y="1275572"/>
                </a:lnTo>
                <a:lnTo>
                  <a:pt x="1122241" y="1272714"/>
                </a:lnTo>
                <a:lnTo>
                  <a:pt x="1122241" y="1195864"/>
                </a:lnTo>
                <a:lnTo>
                  <a:pt x="1121923" y="1193324"/>
                </a:lnTo>
                <a:lnTo>
                  <a:pt x="1121606" y="1190466"/>
                </a:lnTo>
                <a:lnTo>
                  <a:pt x="1121288" y="1187925"/>
                </a:lnTo>
                <a:lnTo>
                  <a:pt x="1120018" y="1185702"/>
                </a:lnTo>
                <a:lnTo>
                  <a:pt x="1119384" y="1183162"/>
                </a:lnTo>
                <a:lnTo>
                  <a:pt x="1117796" y="1180939"/>
                </a:lnTo>
                <a:lnTo>
                  <a:pt x="1116209" y="1179033"/>
                </a:lnTo>
                <a:lnTo>
                  <a:pt x="1114622" y="1177128"/>
                </a:lnTo>
                <a:lnTo>
                  <a:pt x="1112717" y="1175540"/>
                </a:lnTo>
                <a:lnTo>
                  <a:pt x="1110812" y="1174270"/>
                </a:lnTo>
                <a:lnTo>
                  <a:pt x="1108590" y="1172682"/>
                </a:lnTo>
                <a:lnTo>
                  <a:pt x="1106368" y="1171412"/>
                </a:lnTo>
                <a:lnTo>
                  <a:pt x="1103828" y="1170777"/>
                </a:lnTo>
                <a:lnTo>
                  <a:pt x="1101289" y="1169824"/>
                </a:lnTo>
                <a:lnTo>
                  <a:pt x="1098432" y="1169507"/>
                </a:lnTo>
                <a:lnTo>
                  <a:pt x="1095892" y="1169507"/>
                </a:lnTo>
                <a:lnTo>
                  <a:pt x="948276" y="1169507"/>
                </a:lnTo>
                <a:lnTo>
                  <a:pt x="945736" y="1169507"/>
                </a:lnTo>
                <a:close/>
                <a:moveTo>
                  <a:pt x="1652072" y="941180"/>
                </a:moveTo>
                <a:lnTo>
                  <a:pt x="1649215" y="941497"/>
                </a:lnTo>
                <a:lnTo>
                  <a:pt x="1646992" y="942133"/>
                </a:lnTo>
                <a:lnTo>
                  <a:pt x="1644453" y="943085"/>
                </a:lnTo>
                <a:lnTo>
                  <a:pt x="1642231" y="944038"/>
                </a:lnTo>
                <a:lnTo>
                  <a:pt x="1640326" y="945308"/>
                </a:lnTo>
                <a:lnTo>
                  <a:pt x="1637786" y="946896"/>
                </a:lnTo>
                <a:lnTo>
                  <a:pt x="1636199" y="948801"/>
                </a:lnTo>
                <a:lnTo>
                  <a:pt x="1634294" y="950389"/>
                </a:lnTo>
                <a:lnTo>
                  <a:pt x="1633024" y="952612"/>
                </a:lnTo>
                <a:lnTo>
                  <a:pt x="1631755" y="954517"/>
                </a:lnTo>
                <a:lnTo>
                  <a:pt x="1630485" y="956740"/>
                </a:lnTo>
                <a:lnTo>
                  <a:pt x="1629850" y="959598"/>
                </a:lnTo>
                <a:lnTo>
                  <a:pt x="1629215" y="961821"/>
                </a:lnTo>
                <a:lnTo>
                  <a:pt x="1628580" y="964362"/>
                </a:lnTo>
                <a:lnTo>
                  <a:pt x="1628580" y="967220"/>
                </a:lnTo>
                <a:lnTo>
                  <a:pt x="1628580" y="1044070"/>
                </a:lnTo>
                <a:lnTo>
                  <a:pt x="1628580" y="1046610"/>
                </a:lnTo>
                <a:lnTo>
                  <a:pt x="1629215" y="1049468"/>
                </a:lnTo>
                <a:lnTo>
                  <a:pt x="1629850" y="1052009"/>
                </a:lnTo>
                <a:lnTo>
                  <a:pt x="1630485" y="1054232"/>
                </a:lnTo>
                <a:lnTo>
                  <a:pt x="1631755" y="1056772"/>
                </a:lnTo>
                <a:lnTo>
                  <a:pt x="1633024" y="1058995"/>
                </a:lnTo>
                <a:lnTo>
                  <a:pt x="1634294" y="1060901"/>
                </a:lnTo>
                <a:lnTo>
                  <a:pt x="1636199" y="1062806"/>
                </a:lnTo>
                <a:lnTo>
                  <a:pt x="1637786" y="1064394"/>
                </a:lnTo>
                <a:lnTo>
                  <a:pt x="1640326" y="1065982"/>
                </a:lnTo>
                <a:lnTo>
                  <a:pt x="1642231" y="1067252"/>
                </a:lnTo>
                <a:lnTo>
                  <a:pt x="1644453" y="1068204"/>
                </a:lnTo>
                <a:lnTo>
                  <a:pt x="1646992" y="1069157"/>
                </a:lnTo>
                <a:lnTo>
                  <a:pt x="1649215" y="1069792"/>
                </a:lnTo>
                <a:lnTo>
                  <a:pt x="1652072" y="1070110"/>
                </a:lnTo>
                <a:lnTo>
                  <a:pt x="1654611" y="1070427"/>
                </a:lnTo>
                <a:lnTo>
                  <a:pt x="1802228" y="1070427"/>
                </a:lnTo>
                <a:lnTo>
                  <a:pt x="1805085" y="1070110"/>
                </a:lnTo>
                <a:lnTo>
                  <a:pt x="1807624" y="1069792"/>
                </a:lnTo>
                <a:lnTo>
                  <a:pt x="1810481" y="1069157"/>
                </a:lnTo>
                <a:lnTo>
                  <a:pt x="1812704" y="1068204"/>
                </a:lnTo>
                <a:lnTo>
                  <a:pt x="1814926" y="1067252"/>
                </a:lnTo>
                <a:lnTo>
                  <a:pt x="1817148" y="1065982"/>
                </a:lnTo>
                <a:lnTo>
                  <a:pt x="1819053" y="1064394"/>
                </a:lnTo>
                <a:lnTo>
                  <a:pt x="1820957" y="1062806"/>
                </a:lnTo>
                <a:lnTo>
                  <a:pt x="1822545" y="1060901"/>
                </a:lnTo>
                <a:lnTo>
                  <a:pt x="1824132" y="1058995"/>
                </a:lnTo>
                <a:lnTo>
                  <a:pt x="1825719" y="1056772"/>
                </a:lnTo>
                <a:lnTo>
                  <a:pt x="1826354" y="1054232"/>
                </a:lnTo>
                <a:lnTo>
                  <a:pt x="1827624" y="1052009"/>
                </a:lnTo>
                <a:lnTo>
                  <a:pt x="1827941" y="1049468"/>
                </a:lnTo>
                <a:lnTo>
                  <a:pt x="1828259" y="1046610"/>
                </a:lnTo>
                <a:lnTo>
                  <a:pt x="1828894" y="1044070"/>
                </a:lnTo>
                <a:lnTo>
                  <a:pt x="1828894" y="967220"/>
                </a:lnTo>
                <a:lnTo>
                  <a:pt x="1828259" y="964362"/>
                </a:lnTo>
                <a:lnTo>
                  <a:pt x="1827941" y="961821"/>
                </a:lnTo>
                <a:lnTo>
                  <a:pt x="1827624" y="959598"/>
                </a:lnTo>
                <a:lnTo>
                  <a:pt x="1826354" y="956740"/>
                </a:lnTo>
                <a:lnTo>
                  <a:pt x="1825719" y="954517"/>
                </a:lnTo>
                <a:lnTo>
                  <a:pt x="1824132" y="952612"/>
                </a:lnTo>
                <a:lnTo>
                  <a:pt x="1822545" y="950389"/>
                </a:lnTo>
                <a:lnTo>
                  <a:pt x="1820957" y="948801"/>
                </a:lnTo>
                <a:lnTo>
                  <a:pt x="1819053" y="946896"/>
                </a:lnTo>
                <a:lnTo>
                  <a:pt x="1817148" y="945308"/>
                </a:lnTo>
                <a:lnTo>
                  <a:pt x="1814926" y="944038"/>
                </a:lnTo>
                <a:lnTo>
                  <a:pt x="1812704" y="943085"/>
                </a:lnTo>
                <a:lnTo>
                  <a:pt x="1810481" y="942133"/>
                </a:lnTo>
                <a:lnTo>
                  <a:pt x="1807624" y="941497"/>
                </a:lnTo>
                <a:lnTo>
                  <a:pt x="1805085" y="941180"/>
                </a:lnTo>
                <a:lnTo>
                  <a:pt x="1802228" y="941180"/>
                </a:lnTo>
                <a:lnTo>
                  <a:pt x="1654611" y="941180"/>
                </a:lnTo>
                <a:lnTo>
                  <a:pt x="1652072" y="941180"/>
                </a:lnTo>
                <a:close/>
                <a:moveTo>
                  <a:pt x="1299063" y="941180"/>
                </a:moveTo>
                <a:lnTo>
                  <a:pt x="1296206" y="941497"/>
                </a:lnTo>
                <a:lnTo>
                  <a:pt x="1293666" y="942133"/>
                </a:lnTo>
                <a:lnTo>
                  <a:pt x="1291444" y="943085"/>
                </a:lnTo>
                <a:lnTo>
                  <a:pt x="1288904" y="944038"/>
                </a:lnTo>
                <a:lnTo>
                  <a:pt x="1286682" y="945308"/>
                </a:lnTo>
                <a:lnTo>
                  <a:pt x="1284777" y="946896"/>
                </a:lnTo>
                <a:lnTo>
                  <a:pt x="1282872" y="948801"/>
                </a:lnTo>
                <a:lnTo>
                  <a:pt x="1281285" y="950389"/>
                </a:lnTo>
                <a:lnTo>
                  <a:pt x="1280015" y="952612"/>
                </a:lnTo>
                <a:lnTo>
                  <a:pt x="1278428" y="954517"/>
                </a:lnTo>
                <a:lnTo>
                  <a:pt x="1277158" y="956740"/>
                </a:lnTo>
                <a:lnTo>
                  <a:pt x="1276523" y="959598"/>
                </a:lnTo>
                <a:lnTo>
                  <a:pt x="1275571" y="961821"/>
                </a:lnTo>
                <a:lnTo>
                  <a:pt x="1275254" y="964362"/>
                </a:lnTo>
                <a:lnTo>
                  <a:pt x="1275254" y="967220"/>
                </a:lnTo>
                <a:lnTo>
                  <a:pt x="1275254" y="1044070"/>
                </a:lnTo>
                <a:lnTo>
                  <a:pt x="1275254" y="1046610"/>
                </a:lnTo>
                <a:lnTo>
                  <a:pt x="1275571" y="1049468"/>
                </a:lnTo>
                <a:lnTo>
                  <a:pt x="1276523" y="1052009"/>
                </a:lnTo>
                <a:lnTo>
                  <a:pt x="1277158" y="1054232"/>
                </a:lnTo>
                <a:lnTo>
                  <a:pt x="1278428" y="1056772"/>
                </a:lnTo>
                <a:lnTo>
                  <a:pt x="1280015" y="1058995"/>
                </a:lnTo>
                <a:lnTo>
                  <a:pt x="1281285" y="1060901"/>
                </a:lnTo>
                <a:lnTo>
                  <a:pt x="1282872" y="1062806"/>
                </a:lnTo>
                <a:lnTo>
                  <a:pt x="1284777" y="1064394"/>
                </a:lnTo>
                <a:lnTo>
                  <a:pt x="1286682" y="1065982"/>
                </a:lnTo>
                <a:lnTo>
                  <a:pt x="1288904" y="1067252"/>
                </a:lnTo>
                <a:lnTo>
                  <a:pt x="1291444" y="1068204"/>
                </a:lnTo>
                <a:lnTo>
                  <a:pt x="1293666" y="1069157"/>
                </a:lnTo>
                <a:lnTo>
                  <a:pt x="1296206" y="1069792"/>
                </a:lnTo>
                <a:lnTo>
                  <a:pt x="1299063" y="1070110"/>
                </a:lnTo>
                <a:lnTo>
                  <a:pt x="1301602" y="1070427"/>
                </a:lnTo>
                <a:lnTo>
                  <a:pt x="1449218" y="1070427"/>
                </a:lnTo>
                <a:lnTo>
                  <a:pt x="1452076" y="1070110"/>
                </a:lnTo>
                <a:lnTo>
                  <a:pt x="1454615" y="1069792"/>
                </a:lnTo>
                <a:lnTo>
                  <a:pt x="1456837" y="1069157"/>
                </a:lnTo>
                <a:lnTo>
                  <a:pt x="1459694" y="1068204"/>
                </a:lnTo>
                <a:lnTo>
                  <a:pt x="1461917" y="1067252"/>
                </a:lnTo>
                <a:lnTo>
                  <a:pt x="1463821" y="1065982"/>
                </a:lnTo>
                <a:lnTo>
                  <a:pt x="1465726" y="1064394"/>
                </a:lnTo>
                <a:lnTo>
                  <a:pt x="1467631" y="1062806"/>
                </a:lnTo>
                <a:lnTo>
                  <a:pt x="1469536" y="1060901"/>
                </a:lnTo>
                <a:lnTo>
                  <a:pt x="1471123" y="1058995"/>
                </a:lnTo>
                <a:lnTo>
                  <a:pt x="1472393" y="1056772"/>
                </a:lnTo>
                <a:lnTo>
                  <a:pt x="1473345" y="1054232"/>
                </a:lnTo>
                <a:lnTo>
                  <a:pt x="1474297" y="1052009"/>
                </a:lnTo>
                <a:lnTo>
                  <a:pt x="1474932" y="1049468"/>
                </a:lnTo>
                <a:lnTo>
                  <a:pt x="1475250" y="1046610"/>
                </a:lnTo>
                <a:lnTo>
                  <a:pt x="1475250" y="1044070"/>
                </a:lnTo>
                <a:lnTo>
                  <a:pt x="1475250" y="967220"/>
                </a:lnTo>
                <a:lnTo>
                  <a:pt x="1475250" y="964362"/>
                </a:lnTo>
                <a:lnTo>
                  <a:pt x="1474932" y="961821"/>
                </a:lnTo>
                <a:lnTo>
                  <a:pt x="1474297" y="959598"/>
                </a:lnTo>
                <a:lnTo>
                  <a:pt x="1473345" y="956740"/>
                </a:lnTo>
                <a:lnTo>
                  <a:pt x="1472393" y="954517"/>
                </a:lnTo>
                <a:lnTo>
                  <a:pt x="1471123" y="952612"/>
                </a:lnTo>
                <a:lnTo>
                  <a:pt x="1469536" y="950389"/>
                </a:lnTo>
                <a:lnTo>
                  <a:pt x="1467631" y="948801"/>
                </a:lnTo>
                <a:lnTo>
                  <a:pt x="1465726" y="946896"/>
                </a:lnTo>
                <a:lnTo>
                  <a:pt x="1463821" y="945308"/>
                </a:lnTo>
                <a:lnTo>
                  <a:pt x="1461917" y="944038"/>
                </a:lnTo>
                <a:lnTo>
                  <a:pt x="1459694" y="943085"/>
                </a:lnTo>
                <a:lnTo>
                  <a:pt x="1456837" y="942133"/>
                </a:lnTo>
                <a:lnTo>
                  <a:pt x="1454615" y="941497"/>
                </a:lnTo>
                <a:lnTo>
                  <a:pt x="1452076" y="941180"/>
                </a:lnTo>
                <a:lnTo>
                  <a:pt x="1449218" y="941180"/>
                </a:lnTo>
                <a:lnTo>
                  <a:pt x="1301602" y="941180"/>
                </a:lnTo>
                <a:lnTo>
                  <a:pt x="1299063" y="941180"/>
                </a:lnTo>
                <a:close/>
                <a:moveTo>
                  <a:pt x="945736" y="941180"/>
                </a:moveTo>
                <a:lnTo>
                  <a:pt x="942879" y="941497"/>
                </a:lnTo>
                <a:lnTo>
                  <a:pt x="940657" y="942133"/>
                </a:lnTo>
                <a:lnTo>
                  <a:pt x="937800" y="943085"/>
                </a:lnTo>
                <a:lnTo>
                  <a:pt x="935578" y="944038"/>
                </a:lnTo>
                <a:lnTo>
                  <a:pt x="933673" y="945308"/>
                </a:lnTo>
                <a:lnTo>
                  <a:pt x="931451" y="946896"/>
                </a:lnTo>
                <a:lnTo>
                  <a:pt x="929863" y="948801"/>
                </a:lnTo>
                <a:lnTo>
                  <a:pt x="927959" y="950389"/>
                </a:lnTo>
                <a:lnTo>
                  <a:pt x="926371" y="952612"/>
                </a:lnTo>
                <a:lnTo>
                  <a:pt x="925419" y="954517"/>
                </a:lnTo>
                <a:lnTo>
                  <a:pt x="924149" y="956740"/>
                </a:lnTo>
                <a:lnTo>
                  <a:pt x="923514" y="959598"/>
                </a:lnTo>
                <a:lnTo>
                  <a:pt x="922562" y="961821"/>
                </a:lnTo>
                <a:lnTo>
                  <a:pt x="922244" y="964362"/>
                </a:lnTo>
                <a:lnTo>
                  <a:pt x="922244" y="967220"/>
                </a:lnTo>
                <a:lnTo>
                  <a:pt x="922244" y="1044070"/>
                </a:lnTo>
                <a:lnTo>
                  <a:pt x="922244" y="1046610"/>
                </a:lnTo>
                <a:lnTo>
                  <a:pt x="922562" y="1049468"/>
                </a:lnTo>
                <a:lnTo>
                  <a:pt x="923514" y="1052009"/>
                </a:lnTo>
                <a:lnTo>
                  <a:pt x="924149" y="1054232"/>
                </a:lnTo>
                <a:lnTo>
                  <a:pt x="925419" y="1056772"/>
                </a:lnTo>
                <a:lnTo>
                  <a:pt x="926371" y="1058995"/>
                </a:lnTo>
                <a:lnTo>
                  <a:pt x="927959" y="1060901"/>
                </a:lnTo>
                <a:lnTo>
                  <a:pt x="929863" y="1062806"/>
                </a:lnTo>
                <a:lnTo>
                  <a:pt x="931451" y="1064394"/>
                </a:lnTo>
                <a:lnTo>
                  <a:pt x="933673" y="1065982"/>
                </a:lnTo>
                <a:lnTo>
                  <a:pt x="935578" y="1067252"/>
                </a:lnTo>
                <a:lnTo>
                  <a:pt x="937800" y="1068204"/>
                </a:lnTo>
                <a:lnTo>
                  <a:pt x="940657" y="1069157"/>
                </a:lnTo>
                <a:lnTo>
                  <a:pt x="942879" y="1069792"/>
                </a:lnTo>
                <a:lnTo>
                  <a:pt x="945736" y="1070110"/>
                </a:lnTo>
                <a:lnTo>
                  <a:pt x="948276" y="1070427"/>
                </a:lnTo>
                <a:lnTo>
                  <a:pt x="1095892" y="1070427"/>
                </a:lnTo>
                <a:lnTo>
                  <a:pt x="1098432" y="1070110"/>
                </a:lnTo>
                <a:lnTo>
                  <a:pt x="1101289" y="1069792"/>
                </a:lnTo>
                <a:lnTo>
                  <a:pt x="1103828" y="1069157"/>
                </a:lnTo>
                <a:lnTo>
                  <a:pt x="1106368" y="1068204"/>
                </a:lnTo>
                <a:lnTo>
                  <a:pt x="1108590" y="1067252"/>
                </a:lnTo>
                <a:lnTo>
                  <a:pt x="1110812" y="1065982"/>
                </a:lnTo>
                <a:lnTo>
                  <a:pt x="1112717" y="1064394"/>
                </a:lnTo>
                <a:lnTo>
                  <a:pt x="1114622" y="1062806"/>
                </a:lnTo>
                <a:lnTo>
                  <a:pt x="1116209" y="1060901"/>
                </a:lnTo>
                <a:lnTo>
                  <a:pt x="1117796" y="1058995"/>
                </a:lnTo>
                <a:lnTo>
                  <a:pt x="1119384" y="1056772"/>
                </a:lnTo>
                <a:lnTo>
                  <a:pt x="1120018" y="1054232"/>
                </a:lnTo>
                <a:lnTo>
                  <a:pt x="1121288" y="1052009"/>
                </a:lnTo>
                <a:lnTo>
                  <a:pt x="1121606" y="1049468"/>
                </a:lnTo>
                <a:lnTo>
                  <a:pt x="1121923" y="1046610"/>
                </a:lnTo>
                <a:lnTo>
                  <a:pt x="1122241" y="1044070"/>
                </a:lnTo>
                <a:lnTo>
                  <a:pt x="1122241" y="967220"/>
                </a:lnTo>
                <a:lnTo>
                  <a:pt x="1121923" y="964362"/>
                </a:lnTo>
                <a:lnTo>
                  <a:pt x="1121606" y="961821"/>
                </a:lnTo>
                <a:lnTo>
                  <a:pt x="1121288" y="959598"/>
                </a:lnTo>
                <a:lnTo>
                  <a:pt x="1120018" y="956740"/>
                </a:lnTo>
                <a:lnTo>
                  <a:pt x="1119384" y="954517"/>
                </a:lnTo>
                <a:lnTo>
                  <a:pt x="1117796" y="952612"/>
                </a:lnTo>
                <a:lnTo>
                  <a:pt x="1116209" y="950389"/>
                </a:lnTo>
                <a:lnTo>
                  <a:pt x="1114622" y="948801"/>
                </a:lnTo>
                <a:lnTo>
                  <a:pt x="1112717" y="946896"/>
                </a:lnTo>
                <a:lnTo>
                  <a:pt x="1110812" y="945308"/>
                </a:lnTo>
                <a:lnTo>
                  <a:pt x="1108590" y="944038"/>
                </a:lnTo>
                <a:lnTo>
                  <a:pt x="1106368" y="943085"/>
                </a:lnTo>
                <a:lnTo>
                  <a:pt x="1103828" y="942133"/>
                </a:lnTo>
                <a:lnTo>
                  <a:pt x="1101289" y="941497"/>
                </a:lnTo>
                <a:lnTo>
                  <a:pt x="1098432" y="941180"/>
                </a:lnTo>
                <a:lnTo>
                  <a:pt x="1095892" y="941180"/>
                </a:lnTo>
                <a:lnTo>
                  <a:pt x="948276" y="941180"/>
                </a:lnTo>
                <a:lnTo>
                  <a:pt x="945736" y="941180"/>
                </a:lnTo>
                <a:close/>
                <a:moveTo>
                  <a:pt x="2076450" y="633412"/>
                </a:moveTo>
                <a:lnTo>
                  <a:pt x="2751138" y="636587"/>
                </a:lnTo>
                <a:lnTo>
                  <a:pt x="2750186" y="649605"/>
                </a:lnTo>
                <a:lnTo>
                  <a:pt x="2748281" y="663892"/>
                </a:lnTo>
                <a:lnTo>
                  <a:pt x="2746058" y="681990"/>
                </a:lnTo>
                <a:lnTo>
                  <a:pt x="2742566" y="702310"/>
                </a:lnTo>
                <a:lnTo>
                  <a:pt x="2738756" y="722947"/>
                </a:lnTo>
                <a:lnTo>
                  <a:pt x="2736216" y="733107"/>
                </a:lnTo>
                <a:lnTo>
                  <a:pt x="2733993" y="743585"/>
                </a:lnTo>
                <a:lnTo>
                  <a:pt x="2731771" y="753110"/>
                </a:lnTo>
                <a:lnTo>
                  <a:pt x="2728596" y="762000"/>
                </a:lnTo>
                <a:lnTo>
                  <a:pt x="2726373" y="769302"/>
                </a:lnTo>
                <a:lnTo>
                  <a:pt x="2722881" y="776605"/>
                </a:lnTo>
                <a:lnTo>
                  <a:pt x="2719388" y="783590"/>
                </a:lnTo>
                <a:lnTo>
                  <a:pt x="2715261" y="790892"/>
                </a:lnTo>
                <a:lnTo>
                  <a:pt x="2710816" y="797877"/>
                </a:lnTo>
                <a:lnTo>
                  <a:pt x="2705418" y="805180"/>
                </a:lnTo>
                <a:lnTo>
                  <a:pt x="2700021" y="811530"/>
                </a:lnTo>
                <a:lnTo>
                  <a:pt x="2693988" y="818197"/>
                </a:lnTo>
                <a:lnTo>
                  <a:pt x="2687321" y="823912"/>
                </a:lnTo>
                <a:lnTo>
                  <a:pt x="2680653" y="829310"/>
                </a:lnTo>
                <a:lnTo>
                  <a:pt x="2673351" y="834072"/>
                </a:lnTo>
                <a:lnTo>
                  <a:pt x="2665731" y="838200"/>
                </a:lnTo>
                <a:lnTo>
                  <a:pt x="2657476" y="841375"/>
                </a:lnTo>
                <a:lnTo>
                  <a:pt x="2653348" y="842962"/>
                </a:lnTo>
                <a:lnTo>
                  <a:pt x="2648903" y="843915"/>
                </a:lnTo>
                <a:lnTo>
                  <a:pt x="2644458" y="844867"/>
                </a:lnTo>
                <a:lnTo>
                  <a:pt x="2640013" y="845820"/>
                </a:lnTo>
                <a:lnTo>
                  <a:pt x="2635251" y="846137"/>
                </a:lnTo>
                <a:lnTo>
                  <a:pt x="2630806" y="846137"/>
                </a:lnTo>
                <a:lnTo>
                  <a:pt x="2181543" y="844232"/>
                </a:lnTo>
                <a:lnTo>
                  <a:pt x="2173288" y="843915"/>
                </a:lnTo>
                <a:lnTo>
                  <a:pt x="2165350" y="842327"/>
                </a:lnTo>
                <a:lnTo>
                  <a:pt x="2157730" y="840422"/>
                </a:lnTo>
                <a:lnTo>
                  <a:pt x="2149475" y="837565"/>
                </a:lnTo>
                <a:lnTo>
                  <a:pt x="2142173" y="834072"/>
                </a:lnTo>
                <a:lnTo>
                  <a:pt x="2135505" y="830262"/>
                </a:lnTo>
                <a:lnTo>
                  <a:pt x="2128520" y="825817"/>
                </a:lnTo>
                <a:lnTo>
                  <a:pt x="2122488" y="820420"/>
                </a:lnTo>
                <a:lnTo>
                  <a:pt x="2116773" y="814705"/>
                </a:lnTo>
                <a:lnTo>
                  <a:pt x="2111375" y="808672"/>
                </a:lnTo>
                <a:lnTo>
                  <a:pt x="2106295" y="802005"/>
                </a:lnTo>
                <a:lnTo>
                  <a:pt x="2102168" y="795337"/>
                </a:lnTo>
                <a:lnTo>
                  <a:pt x="2098675" y="787717"/>
                </a:lnTo>
                <a:lnTo>
                  <a:pt x="2095500" y="779780"/>
                </a:lnTo>
                <a:lnTo>
                  <a:pt x="2093595" y="772160"/>
                </a:lnTo>
                <a:lnTo>
                  <a:pt x="2092008" y="763905"/>
                </a:lnTo>
                <a:lnTo>
                  <a:pt x="2076450" y="633412"/>
                </a:lnTo>
                <a:close/>
                <a:moveTo>
                  <a:pt x="674688" y="633412"/>
                </a:moveTo>
                <a:lnTo>
                  <a:pt x="659138" y="763905"/>
                </a:lnTo>
                <a:lnTo>
                  <a:pt x="657551" y="772160"/>
                </a:lnTo>
                <a:lnTo>
                  <a:pt x="655330" y="779780"/>
                </a:lnTo>
                <a:lnTo>
                  <a:pt x="652791" y="787717"/>
                </a:lnTo>
                <a:lnTo>
                  <a:pt x="648983" y="795337"/>
                </a:lnTo>
                <a:lnTo>
                  <a:pt x="644540" y="802005"/>
                </a:lnTo>
                <a:lnTo>
                  <a:pt x="640097" y="808672"/>
                </a:lnTo>
                <a:lnTo>
                  <a:pt x="634702" y="814705"/>
                </a:lnTo>
                <a:lnTo>
                  <a:pt x="628990" y="820420"/>
                </a:lnTo>
                <a:lnTo>
                  <a:pt x="622325" y="825817"/>
                </a:lnTo>
                <a:lnTo>
                  <a:pt x="615978" y="830262"/>
                </a:lnTo>
                <a:lnTo>
                  <a:pt x="608679" y="834072"/>
                </a:lnTo>
                <a:lnTo>
                  <a:pt x="601380" y="837565"/>
                </a:lnTo>
                <a:lnTo>
                  <a:pt x="593764" y="840422"/>
                </a:lnTo>
                <a:lnTo>
                  <a:pt x="585830" y="842327"/>
                </a:lnTo>
                <a:lnTo>
                  <a:pt x="577579" y="843915"/>
                </a:lnTo>
                <a:lnTo>
                  <a:pt x="569645" y="844232"/>
                </a:lnTo>
                <a:lnTo>
                  <a:pt x="120276" y="846137"/>
                </a:lnTo>
                <a:lnTo>
                  <a:pt x="115833" y="846137"/>
                </a:lnTo>
                <a:lnTo>
                  <a:pt x="111390" y="845820"/>
                </a:lnTo>
                <a:lnTo>
                  <a:pt x="106947" y="844867"/>
                </a:lnTo>
                <a:lnTo>
                  <a:pt x="102504" y="843915"/>
                </a:lnTo>
                <a:lnTo>
                  <a:pt x="98379" y="842962"/>
                </a:lnTo>
                <a:lnTo>
                  <a:pt x="93936" y="841375"/>
                </a:lnTo>
                <a:lnTo>
                  <a:pt x="86002" y="838200"/>
                </a:lnTo>
                <a:lnTo>
                  <a:pt x="78068" y="834072"/>
                </a:lnTo>
                <a:lnTo>
                  <a:pt x="70769" y="829310"/>
                </a:lnTo>
                <a:lnTo>
                  <a:pt x="63788" y="823912"/>
                </a:lnTo>
                <a:lnTo>
                  <a:pt x="57441" y="818197"/>
                </a:lnTo>
                <a:lnTo>
                  <a:pt x="51728" y="811530"/>
                </a:lnTo>
                <a:lnTo>
                  <a:pt x="45699" y="805180"/>
                </a:lnTo>
                <a:lnTo>
                  <a:pt x="40938" y="797877"/>
                </a:lnTo>
                <a:lnTo>
                  <a:pt x="35861" y="790892"/>
                </a:lnTo>
                <a:lnTo>
                  <a:pt x="32053" y="783590"/>
                </a:lnTo>
                <a:lnTo>
                  <a:pt x="28244" y="776605"/>
                </a:lnTo>
                <a:lnTo>
                  <a:pt x="25071" y="769302"/>
                </a:lnTo>
                <a:lnTo>
                  <a:pt x="22532" y="762000"/>
                </a:lnTo>
                <a:lnTo>
                  <a:pt x="19993" y="753110"/>
                </a:lnTo>
                <a:lnTo>
                  <a:pt x="17137" y="743585"/>
                </a:lnTo>
                <a:lnTo>
                  <a:pt x="14916" y="733107"/>
                </a:lnTo>
                <a:lnTo>
                  <a:pt x="12694" y="722947"/>
                </a:lnTo>
                <a:lnTo>
                  <a:pt x="8886" y="702310"/>
                </a:lnTo>
                <a:lnTo>
                  <a:pt x="5712" y="681990"/>
                </a:lnTo>
                <a:lnTo>
                  <a:pt x="3174" y="663892"/>
                </a:lnTo>
                <a:lnTo>
                  <a:pt x="1587" y="649605"/>
                </a:lnTo>
                <a:lnTo>
                  <a:pt x="0" y="636587"/>
                </a:lnTo>
                <a:lnTo>
                  <a:pt x="674688" y="633412"/>
                </a:lnTo>
                <a:close/>
                <a:moveTo>
                  <a:pt x="970497" y="374650"/>
                </a:moveTo>
                <a:lnTo>
                  <a:pt x="973355" y="374650"/>
                </a:lnTo>
                <a:lnTo>
                  <a:pt x="1052401" y="374650"/>
                </a:lnTo>
                <a:lnTo>
                  <a:pt x="1054940" y="374650"/>
                </a:lnTo>
                <a:lnTo>
                  <a:pt x="1058115" y="374968"/>
                </a:lnTo>
                <a:lnTo>
                  <a:pt x="1060654" y="375603"/>
                </a:lnTo>
                <a:lnTo>
                  <a:pt x="1063512" y="376873"/>
                </a:lnTo>
                <a:lnTo>
                  <a:pt x="1066051" y="377826"/>
                </a:lnTo>
                <a:lnTo>
                  <a:pt x="1068273" y="379414"/>
                </a:lnTo>
                <a:lnTo>
                  <a:pt x="1070813" y="381001"/>
                </a:lnTo>
                <a:lnTo>
                  <a:pt x="1072718" y="382907"/>
                </a:lnTo>
                <a:lnTo>
                  <a:pt x="1074623" y="384812"/>
                </a:lnTo>
                <a:lnTo>
                  <a:pt x="1075892" y="387035"/>
                </a:lnTo>
                <a:lnTo>
                  <a:pt x="1077480" y="389576"/>
                </a:lnTo>
                <a:lnTo>
                  <a:pt x="1078749" y="392116"/>
                </a:lnTo>
                <a:lnTo>
                  <a:pt x="1079702" y="394657"/>
                </a:lnTo>
                <a:lnTo>
                  <a:pt x="1080654" y="397515"/>
                </a:lnTo>
                <a:lnTo>
                  <a:pt x="1080972" y="400055"/>
                </a:lnTo>
                <a:lnTo>
                  <a:pt x="1080972" y="403231"/>
                </a:lnTo>
                <a:lnTo>
                  <a:pt x="1080972" y="473094"/>
                </a:lnTo>
                <a:lnTo>
                  <a:pt x="1669532" y="473094"/>
                </a:lnTo>
                <a:lnTo>
                  <a:pt x="1669532" y="403231"/>
                </a:lnTo>
                <a:lnTo>
                  <a:pt x="1670167" y="400055"/>
                </a:lnTo>
                <a:lnTo>
                  <a:pt x="1670484" y="397515"/>
                </a:lnTo>
                <a:lnTo>
                  <a:pt x="1671119" y="394657"/>
                </a:lnTo>
                <a:lnTo>
                  <a:pt x="1672071" y="392116"/>
                </a:lnTo>
                <a:lnTo>
                  <a:pt x="1673024" y="389576"/>
                </a:lnTo>
                <a:lnTo>
                  <a:pt x="1674611" y="387035"/>
                </a:lnTo>
                <a:lnTo>
                  <a:pt x="1676516" y="384812"/>
                </a:lnTo>
                <a:lnTo>
                  <a:pt x="1678103" y="382907"/>
                </a:lnTo>
                <a:lnTo>
                  <a:pt x="1680325" y="381001"/>
                </a:lnTo>
                <a:lnTo>
                  <a:pt x="1682547" y="379414"/>
                </a:lnTo>
                <a:lnTo>
                  <a:pt x="1685087" y="377826"/>
                </a:lnTo>
                <a:lnTo>
                  <a:pt x="1687309" y="376873"/>
                </a:lnTo>
                <a:lnTo>
                  <a:pt x="1689849" y="375603"/>
                </a:lnTo>
                <a:lnTo>
                  <a:pt x="1693023" y="374968"/>
                </a:lnTo>
                <a:lnTo>
                  <a:pt x="1695563" y="374650"/>
                </a:lnTo>
                <a:lnTo>
                  <a:pt x="1698737" y="374650"/>
                </a:lnTo>
                <a:lnTo>
                  <a:pt x="1777466" y="374650"/>
                </a:lnTo>
                <a:lnTo>
                  <a:pt x="1780323" y="374650"/>
                </a:lnTo>
                <a:lnTo>
                  <a:pt x="1783180" y="374968"/>
                </a:lnTo>
                <a:lnTo>
                  <a:pt x="1786037" y="375603"/>
                </a:lnTo>
                <a:lnTo>
                  <a:pt x="1788577" y="376873"/>
                </a:lnTo>
                <a:lnTo>
                  <a:pt x="1791117" y="377826"/>
                </a:lnTo>
                <a:lnTo>
                  <a:pt x="1793656" y="379414"/>
                </a:lnTo>
                <a:lnTo>
                  <a:pt x="1795878" y="381001"/>
                </a:lnTo>
                <a:lnTo>
                  <a:pt x="1797783" y="382907"/>
                </a:lnTo>
                <a:lnTo>
                  <a:pt x="1799688" y="384812"/>
                </a:lnTo>
                <a:lnTo>
                  <a:pt x="1801275" y="387035"/>
                </a:lnTo>
                <a:lnTo>
                  <a:pt x="1802862" y="389576"/>
                </a:lnTo>
                <a:lnTo>
                  <a:pt x="1803815" y="392116"/>
                </a:lnTo>
                <a:lnTo>
                  <a:pt x="1805085" y="394657"/>
                </a:lnTo>
                <a:lnTo>
                  <a:pt x="1805720" y="397515"/>
                </a:lnTo>
                <a:lnTo>
                  <a:pt x="1806037" y="400055"/>
                </a:lnTo>
                <a:lnTo>
                  <a:pt x="1806037" y="403231"/>
                </a:lnTo>
                <a:lnTo>
                  <a:pt x="1806037" y="475952"/>
                </a:lnTo>
                <a:lnTo>
                  <a:pt x="1819053" y="478175"/>
                </a:lnTo>
                <a:lnTo>
                  <a:pt x="1825719" y="479446"/>
                </a:lnTo>
                <a:lnTo>
                  <a:pt x="1831433" y="481033"/>
                </a:lnTo>
                <a:lnTo>
                  <a:pt x="1837148" y="482939"/>
                </a:lnTo>
                <a:lnTo>
                  <a:pt x="1842862" y="484844"/>
                </a:lnTo>
                <a:lnTo>
                  <a:pt x="1848258" y="487067"/>
                </a:lnTo>
                <a:lnTo>
                  <a:pt x="1853338" y="489607"/>
                </a:lnTo>
                <a:lnTo>
                  <a:pt x="1858099" y="492466"/>
                </a:lnTo>
                <a:lnTo>
                  <a:pt x="1863179" y="495324"/>
                </a:lnTo>
                <a:lnTo>
                  <a:pt x="1867623" y="498817"/>
                </a:lnTo>
                <a:lnTo>
                  <a:pt x="1872385" y="502310"/>
                </a:lnTo>
                <a:lnTo>
                  <a:pt x="1876512" y="506438"/>
                </a:lnTo>
                <a:lnTo>
                  <a:pt x="1880639" y="510567"/>
                </a:lnTo>
                <a:lnTo>
                  <a:pt x="1885083" y="515648"/>
                </a:lnTo>
                <a:lnTo>
                  <a:pt x="1888893" y="520729"/>
                </a:lnTo>
                <a:lnTo>
                  <a:pt x="1892702" y="526127"/>
                </a:lnTo>
                <a:lnTo>
                  <a:pt x="1896194" y="532161"/>
                </a:lnTo>
                <a:lnTo>
                  <a:pt x="1900003" y="538194"/>
                </a:lnTo>
                <a:lnTo>
                  <a:pt x="1903178" y="545181"/>
                </a:lnTo>
                <a:lnTo>
                  <a:pt x="1906670" y="552167"/>
                </a:lnTo>
                <a:lnTo>
                  <a:pt x="1909845" y="559789"/>
                </a:lnTo>
                <a:lnTo>
                  <a:pt x="1913337" y="567728"/>
                </a:lnTo>
                <a:lnTo>
                  <a:pt x="1916194" y="576619"/>
                </a:lnTo>
                <a:lnTo>
                  <a:pt x="1922543" y="595038"/>
                </a:lnTo>
                <a:lnTo>
                  <a:pt x="1928574" y="615679"/>
                </a:lnTo>
                <a:lnTo>
                  <a:pt x="1934289" y="638544"/>
                </a:lnTo>
                <a:lnTo>
                  <a:pt x="1940003" y="663631"/>
                </a:lnTo>
                <a:lnTo>
                  <a:pt x="1943812" y="680462"/>
                </a:lnTo>
                <a:lnTo>
                  <a:pt x="1948891" y="696975"/>
                </a:lnTo>
                <a:lnTo>
                  <a:pt x="1954288" y="713488"/>
                </a:lnTo>
                <a:lnTo>
                  <a:pt x="1960320" y="729684"/>
                </a:lnTo>
                <a:lnTo>
                  <a:pt x="1966669" y="745562"/>
                </a:lnTo>
                <a:lnTo>
                  <a:pt x="1973970" y="761758"/>
                </a:lnTo>
                <a:lnTo>
                  <a:pt x="1981589" y="777318"/>
                </a:lnTo>
                <a:lnTo>
                  <a:pt x="1990160" y="792561"/>
                </a:lnTo>
                <a:lnTo>
                  <a:pt x="1998414" y="808122"/>
                </a:lnTo>
                <a:lnTo>
                  <a:pt x="2007620" y="823365"/>
                </a:lnTo>
                <a:lnTo>
                  <a:pt x="2017779" y="838290"/>
                </a:lnTo>
                <a:lnTo>
                  <a:pt x="2027620" y="852898"/>
                </a:lnTo>
                <a:lnTo>
                  <a:pt x="2038096" y="867823"/>
                </a:lnTo>
                <a:lnTo>
                  <a:pt x="2048572" y="882113"/>
                </a:lnTo>
                <a:lnTo>
                  <a:pt x="2059683" y="896404"/>
                </a:lnTo>
                <a:lnTo>
                  <a:pt x="2070794" y="910376"/>
                </a:lnTo>
                <a:lnTo>
                  <a:pt x="2082222" y="924667"/>
                </a:lnTo>
                <a:lnTo>
                  <a:pt x="2094285" y="938957"/>
                </a:lnTo>
                <a:lnTo>
                  <a:pt x="2118412" y="966267"/>
                </a:lnTo>
                <a:lnTo>
                  <a:pt x="2143174" y="993578"/>
                </a:lnTo>
                <a:lnTo>
                  <a:pt x="2167935" y="1020253"/>
                </a:lnTo>
                <a:lnTo>
                  <a:pt x="2218093" y="1072650"/>
                </a:lnTo>
                <a:lnTo>
                  <a:pt x="2242537" y="1098373"/>
                </a:lnTo>
                <a:lnTo>
                  <a:pt x="2266663" y="1124095"/>
                </a:lnTo>
                <a:lnTo>
                  <a:pt x="2274282" y="1132352"/>
                </a:lnTo>
                <a:lnTo>
                  <a:pt x="2281266" y="1140926"/>
                </a:lnTo>
                <a:lnTo>
                  <a:pt x="2288568" y="1149500"/>
                </a:lnTo>
                <a:lnTo>
                  <a:pt x="2295234" y="1158709"/>
                </a:lnTo>
                <a:lnTo>
                  <a:pt x="2301901" y="1168236"/>
                </a:lnTo>
                <a:lnTo>
                  <a:pt x="2308250" y="1178081"/>
                </a:lnTo>
                <a:lnTo>
                  <a:pt x="2314916" y="1187925"/>
                </a:lnTo>
                <a:lnTo>
                  <a:pt x="2320948" y="1198087"/>
                </a:lnTo>
                <a:lnTo>
                  <a:pt x="2326980" y="1208884"/>
                </a:lnTo>
                <a:lnTo>
                  <a:pt x="2333329" y="1219681"/>
                </a:lnTo>
                <a:lnTo>
                  <a:pt x="2344757" y="1241593"/>
                </a:lnTo>
                <a:lnTo>
                  <a:pt x="2355868" y="1264457"/>
                </a:lnTo>
                <a:lnTo>
                  <a:pt x="2366026" y="1287639"/>
                </a:lnTo>
                <a:lnTo>
                  <a:pt x="2375550" y="1311774"/>
                </a:lnTo>
                <a:lnTo>
                  <a:pt x="2385391" y="1335909"/>
                </a:lnTo>
                <a:lnTo>
                  <a:pt x="2393645" y="1360361"/>
                </a:lnTo>
                <a:lnTo>
                  <a:pt x="2402216" y="1384813"/>
                </a:lnTo>
                <a:lnTo>
                  <a:pt x="2409835" y="1409265"/>
                </a:lnTo>
                <a:lnTo>
                  <a:pt x="2417136" y="1434035"/>
                </a:lnTo>
                <a:lnTo>
                  <a:pt x="2423803" y="1457852"/>
                </a:lnTo>
                <a:lnTo>
                  <a:pt x="2430152" y="1481669"/>
                </a:lnTo>
                <a:lnTo>
                  <a:pt x="2435866" y="1505169"/>
                </a:lnTo>
                <a:lnTo>
                  <a:pt x="2441263" y="1527716"/>
                </a:lnTo>
                <a:lnTo>
                  <a:pt x="2446025" y="1549945"/>
                </a:lnTo>
                <a:lnTo>
                  <a:pt x="2450787" y="1570904"/>
                </a:lnTo>
                <a:lnTo>
                  <a:pt x="2458406" y="1609964"/>
                </a:lnTo>
                <a:lnTo>
                  <a:pt x="2464437" y="1643943"/>
                </a:lnTo>
                <a:lnTo>
                  <a:pt x="2468881" y="1672206"/>
                </a:lnTo>
                <a:lnTo>
                  <a:pt x="2472056" y="1693800"/>
                </a:lnTo>
                <a:lnTo>
                  <a:pt x="2474913" y="1711584"/>
                </a:lnTo>
                <a:lnTo>
                  <a:pt x="2474278" y="1722381"/>
                </a:lnTo>
                <a:lnTo>
                  <a:pt x="2473643" y="1733178"/>
                </a:lnTo>
                <a:lnTo>
                  <a:pt x="2472056" y="1743340"/>
                </a:lnTo>
                <a:lnTo>
                  <a:pt x="2470151" y="1753820"/>
                </a:lnTo>
                <a:lnTo>
                  <a:pt x="2467929" y="1763664"/>
                </a:lnTo>
                <a:lnTo>
                  <a:pt x="2465072" y="1773508"/>
                </a:lnTo>
                <a:lnTo>
                  <a:pt x="2462215" y="1783035"/>
                </a:lnTo>
                <a:lnTo>
                  <a:pt x="2458406" y="1792880"/>
                </a:lnTo>
                <a:lnTo>
                  <a:pt x="2453961" y="1802089"/>
                </a:lnTo>
                <a:lnTo>
                  <a:pt x="2449517" y="1810981"/>
                </a:lnTo>
                <a:lnTo>
                  <a:pt x="2444438" y="1819872"/>
                </a:lnTo>
                <a:lnTo>
                  <a:pt x="2439041" y="1828447"/>
                </a:lnTo>
                <a:lnTo>
                  <a:pt x="2433009" y="1836386"/>
                </a:lnTo>
                <a:lnTo>
                  <a:pt x="2426978" y="1844325"/>
                </a:lnTo>
                <a:lnTo>
                  <a:pt x="2420311" y="1851629"/>
                </a:lnTo>
                <a:lnTo>
                  <a:pt x="2413644" y="1858932"/>
                </a:lnTo>
                <a:lnTo>
                  <a:pt x="2406343" y="1865919"/>
                </a:lnTo>
                <a:lnTo>
                  <a:pt x="2398724" y="1872270"/>
                </a:lnTo>
                <a:lnTo>
                  <a:pt x="2391105" y="1878939"/>
                </a:lnTo>
                <a:lnTo>
                  <a:pt x="2382851" y="1884655"/>
                </a:lnTo>
                <a:lnTo>
                  <a:pt x="2374280" y="1890053"/>
                </a:lnTo>
                <a:lnTo>
                  <a:pt x="2365709" y="1894817"/>
                </a:lnTo>
                <a:lnTo>
                  <a:pt x="2356503" y="1899580"/>
                </a:lnTo>
                <a:lnTo>
                  <a:pt x="2347297" y="1903709"/>
                </a:lnTo>
                <a:lnTo>
                  <a:pt x="2337773" y="1907519"/>
                </a:lnTo>
                <a:lnTo>
                  <a:pt x="2328249" y="1910695"/>
                </a:lnTo>
                <a:lnTo>
                  <a:pt x="2318408" y="1913553"/>
                </a:lnTo>
                <a:lnTo>
                  <a:pt x="2308250" y="1916094"/>
                </a:lnTo>
                <a:lnTo>
                  <a:pt x="2298091" y="1917364"/>
                </a:lnTo>
                <a:lnTo>
                  <a:pt x="2287615" y="1918952"/>
                </a:lnTo>
                <a:lnTo>
                  <a:pt x="2277139" y="1919904"/>
                </a:lnTo>
                <a:lnTo>
                  <a:pt x="2266346" y="1920222"/>
                </a:lnTo>
                <a:lnTo>
                  <a:pt x="2227934" y="1920222"/>
                </a:lnTo>
                <a:lnTo>
                  <a:pt x="2227934" y="1976748"/>
                </a:lnTo>
                <a:lnTo>
                  <a:pt x="2227616" y="1980876"/>
                </a:lnTo>
                <a:lnTo>
                  <a:pt x="2227299" y="1985322"/>
                </a:lnTo>
                <a:lnTo>
                  <a:pt x="2226029" y="1989133"/>
                </a:lnTo>
                <a:lnTo>
                  <a:pt x="2225077" y="1992943"/>
                </a:lnTo>
                <a:lnTo>
                  <a:pt x="2223489" y="1996437"/>
                </a:lnTo>
                <a:lnTo>
                  <a:pt x="2221585" y="1999612"/>
                </a:lnTo>
                <a:lnTo>
                  <a:pt x="2219363" y="2002788"/>
                </a:lnTo>
                <a:lnTo>
                  <a:pt x="2216823" y="2005963"/>
                </a:lnTo>
                <a:lnTo>
                  <a:pt x="2214283" y="2008504"/>
                </a:lnTo>
                <a:lnTo>
                  <a:pt x="2211744" y="2010727"/>
                </a:lnTo>
                <a:lnTo>
                  <a:pt x="2208252" y="2012632"/>
                </a:lnTo>
                <a:lnTo>
                  <a:pt x="2205077" y="2014538"/>
                </a:lnTo>
                <a:lnTo>
                  <a:pt x="2201585" y="2016125"/>
                </a:lnTo>
                <a:lnTo>
                  <a:pt x="2197776" y="2017078"/>
                </a:lnTo>
                <a:lnTo>
                  <a:pt x="2194284" y="2017713"/>
                </a:lnTo>
                <a:lnTo>
                  <a:pt x="2190474" y="2017713"/>
                </a:lnTo>
                <a:lnTo>
                  <a:pt x="2066667" y="2017713"/>
                </a:lnTo>
                <a:lnTo>
                  <a:pt x="2062857" y="2017713"/>
                </a:lnTo>
                <a:lnTo>
                  <a:pt x="2059048" y="2017078"/>
                </a:lnTo>
                <a:lnTo>
                  <a:pt x="2055239" y="2016125"/>
                </a:lnTo>
                <a:lnTo>
                  <a:pt x="2051747" y="2014538"/>
                </a:lnTo>
                <a:lnTo>
                  <a:pt x="2048572" y="2012632"/>
                </a:lnTo>
                <a:lnTo>
                  <a:pt x="2045715" y="2010727"/>
                </a:lnTo>
                <a:lnTo>
                  <a:pt x="2042540" y="2008504"/>
                </a:lnTo>
                <a:lnTo>
                  <a:pt x="2040001" y="2005963"/>
                </a:lnTo>
                <a:lnTo>
                  <a:pt x="2037461" y="2002788"/>
                </a:lnTo>
                <a:lnTo>
                  <a:pt x="2035239" y="1999612"/>
                </a:lnTo>
                <a:lnTo>
                  <a:pt x="2033334" y="1996437"/>
                </a:lnTo>
                <a:lnTo>
                  <a:pt x="2031747" y="1992943"/>
                </a:lnTo>
                <a:lnTo>
                  <a:pt x="2030795" y="1989133"/>
                </a:lnTo>
                <a:lnTo>
                  <a:pt x="2029525" y="1985322"/>
                </a:lnTo>
                <a:lnTo>
                  <a:pt x="2029207" y="1980876"/>
                </a:lnTo>
                <a:lnTo>
                  <a:pt x="2028890" y="1976748"/>
                </a:lnTo>
                <a:lnTo>
                  <a:pt x="2028890" y="1920222"/>
                </a:lnTo>
                <a:lnTo>
                  <a:pt x="721931" y="1920222"/>
                </a:lnTo>
                <a:lnTo>
                  <a:pt x="721931" y="1976748"/>
                </a:lnTo>
                <a:lnTo>
                  <a:pt x="721931" y="1980876"/>
                </a:lnTo>
                <a:lnTo>
                  <a:pt x="720978" y="1985322"/>
                </a:lnTo>
                <a:lnTo>
                  <a:pt x="720344" y="1989133"/>
                </a:lnTo>
                <a:lnTo>
                  <a:pt x="718756" y="1992943"/>
                </a:lnTo>
                <a:lnTo>
                  <a:pt x="717169" y="1996437"/>
                </a:lnTo>
                <a:lnTo>
                  <a:pt x="715264" y="1999612"/>
                </a:lnTo>
                <a:lnTo>
                  <a:pt x="713360" y="2002788"/>
                </a:lnTo>
                <a:lnTo>
                  <a:pt x="710820" y="2005963"/>
                </a:lnTo>
                <a:lnTo>
                  <a:pt x="707963" y="2008504"/>
                </a:lnTo>
                <a:lnTo>
                  <a:pt x="705423" y="2010727"/>
                </a:lnTo>
                <a:lnTo>
                  <a:pt x="702249" y="2012632"/>
                </a:lnTo>
                <a:lnTo>
                  <a:pt x="698757" y="2014538"/>
                </a:lnTo>
                <a:lnTo>
                  <a:pt x="695582" y="2016125"/>
                </a:lnTo>
                <a:lnTo>
                  <a:pt x="692090" y="2017078"/>
                </a:lnTo>
                <a:lnTo>
                  <a:pt x="688281" y="2017713"/>
                </a:lnTo>
                <a:lnTo>
                  <a:pt x="684471" y="2017713"/>
                </a:lnTo>
                <a:lnTo>
                  <a:pt x="560347" y="2017713"/>
                </a:lnTo>
                <a:lnTo>
                  <a:pt x="556537" y="2017713"/>
                </a:lnTo>
                <a:lnTo>
                  <a:pt x="552728" y="2017078"/>
                </a:lnTo>
                <a:lnTo>
                  <a:pt x="549236" y="2016125"/>
                </a:lnTo>
                <a:lnTo>
                  <a:pt x="545744" y="2014538"/>
                </a:lnTo>
                <a:lnTo>
                  <a:pt x="542569" y="2012632"/>
                </a:lnTo>
                <a:lnTo>
                  <a:pt x="539395" y="2010727"/>
                </a:lnTo>
                <a:lnTo>
                  <a:pt x="536220" y="2008504"/>
                </a:lnTo>
                <a:lnTo>
                  <a:pt x="533680" y="2005963"/>
                </a:lnTo>
                <a:lnTo>
                  <a:pt x="531458" y="2002788"/>
                </a:lnTo>
                <a:lnTo>
                  <a:pt x="528919" y="1999612"/>
                </a:lnTo>
                <a:lnTo>
                  <a:pt x="527014" y="1996437"/>
                </a:lnTo>
                <a:lnTo>
                  <a:pt x="525744" y="1992943"/>
                </a:lnTo>
                <a:lnTo>
                  <a:pt x="524474" y="1989133"/>
                </a:lnTo>
                <a:lnTo>
                  <a:pt x="523839" y="1985322"/>
                </a:lnTo>
                <a:lnTo>
                  <a:pt x="522887" y="1980876"/>
                </a:lnTo>
                <a:lnTo>
                  <a:pt x="522887" y="1976748"/>
                </a:lnTo>
                <a:lnTo>
                  <a:pt x="522887" y="1920222"/>
                </a:lnTo>
                <a:lnTo>
                  <a:pt x="484158" y="1920222"/>
                </a:lnTo>
                <a:lnTo>
                  <a:pt x="473682" y="1919904"/>
                </a:lnTo>
                <a:lnTo>
                  <a:pt x="463206" y="1918952"/>
                </a:lnTo>
                <a:lnTo>
                  <a:pt x="452412" y="1917364"/>
                </a:lnTo>
                <a:lnTo>
                  <a:pt x="442571" y="1916094"/>
                </a:lnTo>
                <a:lnTo>
                  <a:pt x="432413" y="1913553"/>
                </a:lnTo>
                <a:lnTo>
                  <a:pt x="422254" y="1910695"/>
                </a:lnTo>
                <a:lnTo>
                  <a:pt x="412730" y="1907519"/>
                </a:lnTo>
                <a:lnTo>
                  <a:pt x="403207" y="1903709"/>
                </a:lnTo>
                <a:lnTo>
                  <a:pt x="394001" y="1899580"/>
                </a:lnTo>
                <a:lnTo>
                  <a:pt x="385112" y="1894817"/>
                </a:lnTo>
                <a:lnTo>
                  <a:pt x="376541" y="1890053"/>
                </a:lnTo>
                <a:lnTo>
                  <a:pt x="367969" y="1884655"/>
                </a:lnTo>
                <a:lnTo>
                  <a:pt x="360033" y="1878939"/>
                </a:lnTo>
                <a:lnTo>
                  <a:pt x="352097" y="1872270"/>
                </a:lnTo>
                <a:lnTo>
                  <a:pt x="344160" y="1865919"/>
                </a:lnTo>
                <a:lnTo>
                  <a:pt x="337176" y="1858932"/>
                </a:lnTo>
                <a:lnTo>
                  <a:pt x="330192" y="1851629"/>
                </a:lnTo>
                <a:lnTo>
                  <a:pt x="323526" y="1844325"/>
                </a:lnTo>
                <a:lnTo>
                  <a:pt x="317494" y="1836386"/>
                </a:lnTo>
                <a:lnTo>
                  <a:pt x="311780" y="1828447"/>
                </a:lnTo>
                <a:lnTo>
                  <a:pt x="306383" y="1819872"/>
                </a:lnTo>
                <a:lnTo>
                  <a:pt x="301621" y="1810981"/>
                </a:lnTo>
                <a:lnTo>
                  <a:pt x="296860" y="1802089"/>
                </a:lnTo>
                <a:lnTo>
                  <a:pt x="292733" y="1792880"/>
                </a:lnTo>
                <a:lnTo>
                  <a:pt x="288923" y="1783035"/>
                </a:lnTo>
                <a:lnTo>
                  <a:pt x="285431" y="1773508"/>
                </a:lnTo>
                <a:lnTo>
                  <a:pt x="282574" y="1763664"/>
                </a:lnTo>
                <a:lnTo>
                  <a:pt x="280352" y="1753820"/>
                </a:lnTo>
                <a:lnTo>
                  <a:pt x="278447" y="1743340"/>
                </a:lnTo>
                <a:lnTo>
                  <a:pt x="277495" y="1733178"/>
                </a:lnTo>
                <a:lnTo>
                  <a:pt x="276543" y="1722381"/>
                </a:lnTo>
                <a:lnTo>
                  <a:pt x="276225" y="1711584"/>
                </a:lnTo>
                <a:lnTo>
                  <a:pt x="278447" y="1693800"/>
                </a:lnTo>
                <a:lnTo>
                  <a:pt x="281939" y="1672206"/>
                </a:lnTo>
                <a:lnTo>
                  <a:pt x="286701" y="1643943"/>
                </a:lnTo>
                <a:lnTo>
                  <a:pt x="292733" y="1609964"/>
                </a:lnTo>
                <a:lnTo>
                  <a:pt x="300352" y="1570904"/>
                </a:lnTo>
                <a:lnTo>
                  <a:pt x="304478" y="1549945"/>
                </a:lnTo>
                <a:lnTo>
                  <a:pt x="309558" y="1527716"/>
                </a:lnTo>
                <a:lnTo>
                  <a:pt x="314954" y="1505169"/>
                </a:lnTo>
                <a:lnTo>
                  <a:pt x="320669" y="1481669"/>
                </a:lnTo>
                <a:lnTo>
                  <a:pt x="327018" y="1457852"/>
                </a:lnTo>
                <a:lnTo>
                  <a:pt x="333684" y="1434035"/>
                </a:lnTo>
                <a:lnTo>
                  <a:pt x="340986" y="1409265"/>
                </a:lnTo>
                <a:lnTo>
                  <a:pt x="348922" y="1384813"/>
                </a:lnTo>
                <a:lnTo>
                  <a:pt x="356858" y="1360361"/>
                </a:lnTo>
                <a:lnTo>
                  <a:pt x="365747" y="1335909"/>
                </a:lnTo>
                <a:lnTo>
                  <a:pt x="374953" y="1311774"/>
                </a:lnTo>
                <a:lnTo>
                  <a:pt x="384794" y="1287639"/>
                </a:lnTo>
                <a:lnTo>
                  <a:pt x="395270" y="1264457"/>
                </a:lnTo>
                <a:lnTo>
                  <a:pt x="405746" y="1241593"/>
                </a:lnTo>
                <a:lnTo>
                  <a:pt x="417810" y="1219681"/>
                </a:lnTo>
                <a:lnTo>
                  <a:pt x="423524" y="1208884"/>
                </a:lnTo>
                <a:lnTo>
                  <a:pt x="429555" y="1198087"/>
                </a:lnTo>
                <a:lnTo>
                  <a:pt x="435587" y="1187925"/>
                </a:lnTo>
                <a:lnTo>
                  <a:pt x="442254" y="1178081"/>
                </a:lnTo>
                <a:lnTo>
                  <a:pt x="448603" y="1168236"/>
                </a:lnTo>
                <a:lnTo>
                  <a:pt x="455587" y="1158709"/>
                </a:lnTo>
                <a:lnTo>
                  <a:pt x="462571" y="1149500"/>
                </a:lnTo>
                <a:lnTo>
                  <a:pt x="469237" y="1140926"/>
                </a:lnTo>
                <a:lnTo>
                  <a:pt x="476539" y="1132352"/>
                </a:lnTo>
                <a:lnTo>
                  <a:pt x="483840" y="1124095"/>
                </a:lnTo>
                <a:lnTo>
                  <a:pt x="507967" y="1098373"/>
                </a:lnTo>
                <a:lnTo>
                  <a:pt x="532411" y="1072650"/>
                </a:lnTo>
                <a:lnTo>
                  <a:pt x="582568" y="1020253"/>
                </a:lnTo>
                <a:lnTo>
                  <a:pt x="607965" y="993578"/>
                </a:lnTo>
                <a:lnTo>
                  <a:pt x="632409" y="966267"/>
                </a:lnTo>
                <a:lnTo>
                  <a:pt x="656535" y="938957"/>
                </a:lnTo>
                <a:lnTo>
                  <a:pt x="668281" y="924667"/>
                </a:lnTo>
                <a:lnTo>
                  <a:pt x="679709" y="910376"/>
                </a:lnTo>
                <a:lnTo>
                  <a:pt x="691138" y="896404"/>
                </a:lnTo>
                <a:lnTo>
                  <a:pt x="702249" y="882113"/>
                </a:lnTo>
                <a:lnTo>
                  <a:pt x="713042" y="867823"/>
                </a:lnTo>
                <a:lnTo>
                  <a:pt x="723201" y="852898"/>
                </a:lnTo>
                <a:lnTo>
                  <a:pt x="733359" y="838290"/>
                </a:lnTo>
                <a:lnTo>
                  <a:pt x="742883" y="823365"/>
                </a:lnTo>
                <a:lnTo>
                  <a:pt x="752089" y="808122"/>
                </a:lnTo>
                <a:lnTo>
                  <a:pt x="760978" y="792561"/>
                </a:lnTo>
                <a:lnTo>
                  <a:pt x="768914" y="777318"/>
                </a:lnTo>
                <a:lnTo>
                  <a:pt x="776850" y="761758"/>
                </a:lnTo>
                <a:lnTo>
                  <a:pt x="783834" y="745562"/>
                </a:lnTo>
                <a:lnTo>
                  <a:pt x="790818" y="729684"/>
                </a:lnTo>
                <a:lnTo>
                  <a:pt x="796533" y="713488"/>
                </a:lnTo>
                <a:lnTo>
                  <a:pt x="802247" y="696975"/>
                </a:lnTo>
                <a:lnTo>
                  <a:pt x="806691" y="680462"/>
                </a:lnTo>
                <a:lnTo>
                  <a:pt x="810818" y="663631"/>
                </a:lnTo>
                <a:lnTo>
                  <a:pt x="816532" y="638544"/>
                </a:lnTo>
                <a:lnTo>
                  <a:pt x="822564" y="615679"/>
                </a:lnTo>
                <a:lnTo>
                  <a:pt x="828278" y="595038"/>
                </a:lnTo>
                <a:lnTo>
                  <a:pt x="834627" y="576619"/>
                </a:lnTo>
                <a:lnTo>
                  <a:pt x="837802" y="567728"/>
                </a:lnTo>
                <a:lnTo>
                  <a:pt x="840659" y="559789"/>
                </a:lnTo>
                <a:lnTo>
                  <a:pt x="844151" y="552167"/>
                </a:lnTo>
                <a:lnTo>
                  <a:pt x="847643" y="545181"/>
                </a:lnTo>
                <a:lnTo>
                  <a:pt x="851135" y="538194"/>
                </a:lnTo>
                <a:lnTo>
                  <a:pt x="854627" y="532161"/>
                </a:lnTo>
                <a:lnTo>
                  <a:pt x="858436" y="526127"/>
                </a:lnTo>
                <a:lnTo>
                  <a:pt x="862246" y="520729"/>
                </a:lnTo>
                <a:lnTo>
                  <a:pt x="866055" y="515648"/>
                </a:lnTo>
                <a:lnTo>
                  <a:pt x="869865" y="510567"/>
                </a:lnTo>
                <a:lnTo>
                  <a:pt x="873991" y="506438"/>
                </a:lnTo>
                <a:lnTo>
                  <a:pt x="878753" y="502310"/>
                </a:lnTo>
                <a:lnTo>
                  <a:pt x="882880" y="498817"/>
                </a:lnTo>
                <a:lnTo>
                  <a:pt x="887324" y="495324"/>
                </a:lnTo>
                <a:lnTo>
                  <a:pt x="892404" y="492466"/>
                </a:lnTo>
                <a:lnTo>
                  <a:pt x="897483" y="489607"/>
                </a:lnTo>
                <a:lnTo>
                  <a:pt x="902245" y="487067"/>
                </a:lnTo>
                <a:lnTo>
                  <a:pt x="907642" y="484844"/>
                </a:lnTo>
                <a:lnTo>
                  <a:pt x="913356" y="482939"/>
                </a:lnTo>
                <a:lnTo>
                  <a:pt x="919070" y="481033"/>
                </a:lnTo>
                <a:lnTo>
                  <a:pt x="925419" y="479446"/>
                </a:lnTo>
                <a:lnTo>
                  <a:pt x="931451" y="478175"/>
                </a:lnTo>
                <a:lnTo>
                  <a:pt x="944466" y="475952"/>
                </a:lnTo>
                <a:lnTo>
                  <a:pt x="944466" y="403231"/>
                </a:lnTo>
                <a:lnTo>
                  <a:pt x="944466" y="400055"/>
                </a:lnTo>
                <a:lnTo>
                  <a:pt x="945101" y="397515"/>
                </a:lnTo>
                <a:lnTo>
                  <a:pt x="945736" y="394657"/>
                </a:lnTo>
                <a:lnTo>
                  <a:pt x="946688" y="392116"/>
                </a:lnTo>
                <a:lnTo>
                  <a:pt x="947958" y="389576"/>
                </a:lnTo>
                <a:lnTo>
                  <a:pt x="949546" y="387035"/>
                </a:lnTo>
                <a:lnTo>
                  <a:pt x="950815" y="384812"/>
                </a:lnTo>
                <a:lnTo>
                  <a:pt x="952720" y="382907"/>
                </a:lnTo>
                <a:lnTo>
                  <a:pt x="955260" y="381001"/>
                </a:lnTo>
                <a:lnTo>
                  <a:pt x="957164" y="379414"/>
                </a:lnTo>
                <a:lnTo>
                  <a:pt x="959704" y="377826"/>
                </a:lnTo>
                <a:lnTo>
                  <a:pt x="961926" y="376873"/>
                </a:lnTo>
                <a:lnTo>
                  <a:pt x="964783" y="375603"/>
                </a:lnTo>
                <a:lnTo>
                  <a:pt x="967640" y="374968"/>
                </a:lnTo>
                <a:lnTo>
                  <a:pt x="970497" y="374650"/>
                </a:lnTo>
                <a:close/>
                <a:moveTo>
                  <a:pt x="806133" y="69850"/>
                </a:moveTo>
                <a:lnTo>
                  <a:pt x="790258" y="70168"/>
                </a:lnTo>
                <a:lnTo>
                  <a:pt x="774383" y="70485"/>
                </a:lnTo>
                <a:lnTo>
                  <a:pt x="758825" y="71120"/>
                </a:lnTo>
                <a:lnTo>
                  <a:pt x="743585" y="72390"/>
                </a:lnTo>
                <a:lnTo>
                  <a:pt x="728663" y="73660"/>
                </a:lnTo>
                <a:lnTo>
                  <a:pt x="713740" y="74930"/>
                </a:lnTo>
                <a:lnTo>
                  <a:pt x="699453" y="76835"/>
                </a:lnTo>
                <a:lnTo>
                  <a:pt x="685483" y="79058"/>
                </a:lnTo>
                <a:lnTo>
                  <a:pt x="671513" y="81280"/>
                </a:lnTo>
                <a:lnTo>
                  <a:pt x="657860" y="83820"/>
                </a:lnTo>
                <a:lnTo>
                  <a:pt x="644843" y="86678"/>
                </a:lnTo>
                <a:lnTo>
                  <a:pt x="631825" y="89535"/>
                </a:lnTo>
                <a:lnTo>
                  <a:pt x="618808" y="92710"/>
                </a:lnTo>
                <a:lnTo>
                  <a:pt x="606425" y="96203"/>
                </a:lnTo>
                <a:lnTo>
                  <a:pt x="594360" y="99695"/>
                </a:lnTo>
                <a:lnTo>
                  <a:pt x="582295" y="102870"/>
                </a:lnTo>
                <a:lnTo>
                  <a:pt x="570865" y="106680"/>
                </a:lnTo>
                <a:lnTo>
                  <a:pt x="559753" y="111125"/>
                </a:lnTo>
                <a:lnTo>
                  <a:pt x="538163" y="119380"/>
                </a:lnTo>
                <a:lnTo>
                  <a:pt x="517525" y="128270"/>
                </a:lnTo>
                <a:lnTo>
                  <a:pt x="497840" y="137478"/>
                </a:lnTo>
                <a:lnTo>
                  <a:pt x="479108" y="147003"/>
                </a:lnTo>
                <a:lnTo>
                  <a:pt x="461963" y="156845"/>
                </a:lnTo>
                <a:lnTo>
                  <a:pt x="445453" y="167005"/>
                </a:lnTo>
                <a:lnTo>
                  <a:pt x="430213" y="177165"/>
                </a:lnTo>
                <a:lnTo>
                  <a:pt x="415925" y="187008"/>
                </a:lnTo>
                <a:lnTo>
                  <a:pt x="402590" y="197168"/>
                </a:lnTo>
                <a:lnTo>
                  <a:pt x="390525" y="207010"/>
                </a:lnTo>
                <a:lnTo>
                  <a:pt x="379095" y="216853"/>
                </a:lnTo>
                <a:lnTo>
                  <a:pt x="368935" y="226060"/>
                </a:lnTo>
                <a:lnTo>
                  <a:pt x="359410" y="235268"/>
                </a:lnTo>
                <a:lnTo>
                  <a:pt x="351155" y="244158"/>
                </a:lnTo>
                <a:lnTo>
                  <a:pt x="343218" y="252095"/>
                </a:lnTo>
                <a:lnTo>
                  <a:pt x="336868" y="259398"/>
                </a:lnTo>
                <a:lnTo>
                  <a:pt x="331153" y="266383"/>
                </a:lnTo>
                <a:lnTo>
                  <a:pt x="322263" y="277813"/>
                </a:lnTo>
                <a:lnTo>
                  <a:pt x="316548" y="285433"/>
                </a:lnTo>
                <a:lnTo>
                  <a:pt x="314325" y="289243"/>
                </a:lnTo>
                <a:lnTo>
                  <a:pt x="312420" y="292735"/>
                </a:lnTo>
                <a:lnTo>
                  <a:pt x="310515" y="296545"/>
                </a:lnTo>
                <a:lnTo>
                  <a:pt x="309245" y="300355"/>
                </a:lnTo>
                <a:lnTo>
                  <a:pt x="308610" y="304483"/>
                </a:lnTo>
                <a:lnTo>
                  <a:pt x="308293" y="308293"/>
                </a:lnTo>
                <a:lnTo>
                  <a:pt x="307658" y="312738"/>
                </a:lnTo>
                <a:lnTo>
                  <a:pt x="308293" y="316548"/>
                </a:lnTo>
                <a:lnTo>
                  <a:pt x="308928" y="320358"/>
                </a:lnTo>
                <a:lnTo>
                  <a:pt x="310198" y="324168"/>
                </a:lnTo>
                <a:lnTo>
                  <a:pt x="311468" y="327978"/>
                </a:lnTo>
                <a:lnTo>
                  <a:pt x="313055" y="331788"/>
                </a:lnTo>
                <a:lnTo>
                  <a:pt x="315595" y="335280"/>
                </a:lnTo>
                <a:lnTo>
                  <a:pt x="317818" y="338138"/>
                </a:lnTo>
                <a:lnTo>
                  <a:pt x="320675" y="341313"/>
                </a:lnTo>
                <a:lnTo>
                  <a:pt x="323850" y="343853"/>
                </a:lnTo>
                <a:lnTo>
                  <a:pt x="327343" y="346393"/>
                </a:lnTo>
                <a:lnTo>
                  <a:pt x="331153" y="348615"/>
                </a:lnTo>
                <a:lnTo>
                  <a:pt x="334963" y="350203"/>
                </a:lnTo>
                <a:lnTo>
                  <a:pt x="338773" y="351155"/>
                </a:lnTo>
                <a:lnTo>
                  <a:pt x="342583" y="352108"/>
                </a:lnTo>
                <a:lnTo>
                  <a:pt x="346710" y="352743"/>
                </a:lnTo>
                <a:lnTo>
                  <a:pt x="350520" y="352743"/>
                </a:lnTo>
                <a:lnTo>
                  <a:pt x="354965" y="352425"/>
                </a:lnTo>
                <a:lnTo>
                  <a:pt x="358775" y="351790"/>
                </a:lnTo>
                <a:lnTo>
                  <a:pt x="362585" y="350520"/>
                </a:lnTo>
                <a:lnTo>
                  <a:pt x="366395" y="349250"/>
                </a:lnTo>
                <a:lnTo>
                  <a:pt x="369888" y="347345"/>
                </a:lnTo>
                <a:lnTo>
                  <a:pt x="373063" y="345123"/>
                </a:lnTo>
                <a:lnTo>
                  <a:pt x="376238" y="342900"/>
                </a:lnTo>
                <a:lnTo>
                  <a:pt x="379413" y="340043"/>
                </a:lnTo>
                <a:lnTo>
                  <a:pt x="381953" y="336868"/>
                </a:lnTo>
                <a:lnTo>
                  <a:pt x="384810" y="333375"/>
                </a:lnTo>
                <a:lnTo>
                  <a:pt x="384810" y="333693"/>
                </a:lnTo>
                <a:lnTo>
                  <a:pt x="385763" y="331470"/>
                </a:lnTo>
                <a:lnTo>
                  <a:pt x="389890" y="326073"/>
                </a:lnTo>
                <a:lnTo>
                  <a:pt x="396240" y="318453"/>
                </a:lnTo>
                <a:lnTo>
                  <a:pt x="404495" y="308928"/>
                </a:lnTo>
                <a:lnTo>
                  <a:pt x="415290" y="297180"/>
                </a:lnTo>
                <a:lnTo>
                  <a:pt x="421323" y="290830"/>
                </a:lnTo>
                <a:lnTo>
                  <a:pt x="428308" y="284163"/>
                </a:lnTo>
                <a:lnTo>
                  <a:pt x="435928" y="277495"/>
                </a:lnTo>
                <a:lnTo>
                  <a:pt x="444500" y="270510"/>
                </a:lnTo>
                <a:lnTo>
                  <a:pt x="453073" y="263208"/>
                </a:lnTo>
                <a:lnTo>
                  <a:pt x="462598" y="255905"/>
                </a:lnTo>
                <a:lnTo>
                  <a:pt x="472758" y="248603"/>
                </a:lnTo>
                <a:lnTo>
                  <a:pt x="483235" y="241618"/>
                </a:lnTo>
                <a:lnTo>
                  <a:pt x="495300" y="233680"/>
                </a:lnTo>
                <a:lnTo>
                  <a:pt x="507048" y="226695"/>
                </a:lnTo>
                <a:lnTo>
                  <a:pt x="520065" y="219393"/>
                </a:lnTo>
                <a:lnTo>
                  <a:pt x="533718" y="212408"/>
                </a:lnTo>
                <a:lnTo>
                  <a:pt x="548005" y="205423"/>
                </a:lnTo>
                <a:lnTo>
                  <a:pt x="563245" y="198755"/>
                </a:lnTo>
                <a:lnTo>
                  <a:pt x="579120" y="192405"/>
                </a:lnTo>
                <a:lnTo>
                  <a:pt x="595948" y="186373"/>
                </a:lnTo>
                <a:lnTo>
                  <a:pt x="613093" y="180658"/>
                </a:lnTo>
                <a:lnTo>
                  <a:pt x="631190" y="175260"/>
                </a:lnTo>
                <a:lnTo>
                  <a:pt x="650240" y="170180"/>
                </a:lnTo>
                <a:lnTo>
                  <a:pt x="669925" y="166053"/>
                </a:lnTo>
                <a:lnTo>
                  <a:pt x="690245" y="162243"/>
                </a:lnTo>
                <a:lnTo>
                  <a:pt x="712153" y="159385"/>
                </a:lnTo>
                <a:lnTo>
                  <a:pt x="734378" y="156528"/>
                </a:lnTo>
                <a:lnTo>
                  <a:pt x="757238" y="154623"/>
                </a:lnTo>
                <a:lnTo>
                  <a:pt x="781368" y="153353"/>
                </a:lnTo>
                <a:lnTo>
                  <a:pt x="806133" y="153035"/>
                </a:lnTo>
                <a:lnTo>
                  <a:pt x="1935798" y="153035"/>
                </a:lnTo>
                <a:lnTo>
                  <a:pt x="1955165" y="154940"/>
                </a:lnTo>
                <a:lnTo>
                  <a:pt x="1972628" y="157163"/>
                </a:lnTo>
                <a:lnTo>
                  <a:pt x="1994853" y="160338"/>
                </a:lnTo>
                <a:lnTo>
                  <a:pt x="2020888" y="165100"/>
                </a:lnTo>
                <a:lnTo>
                  <a:pt x="2049780" y="170815"/>
                </a:lnTo>
                <a:lnTo>
                  <a:pt x="2065655" y="173673"/>
                </a:lnTo>
                <a:lnTo>
                  <a:pt x="2082165" y="177483"/>
                </a:lnTo>
                <a:lnTo>
                  <a:pt x="2098358" y="181928"/>
                </a:lnTo>
                <a:lnTo>
                  <a:pt x="2115820" y="186373"/>
                </a:lnTo>
                <a:lnTo>
                  <a:pt x="2133600" y="191453"/>
                </a:lnTo>
                <a:lnTo>
                  <a:pt x="2151698" y="196850"/>
                </a:lnTo>
                <a:lnTo>
                  <a:pt x="2170113" y="202883"/>
                </a:lnTo>
                <a:lnTo>
                  <a:pt x="2188210" y="209233"/>
                </a:lnTo>
                <a:lnTo>
                  <a:pt x="2206625" y="216218"/>
                </a:lnTo>
                <a:lnTo>
                  <a:pt x="2225040" y="223838"/>
                </a:lnTo>
                <a:lnTo>
                  <a:pt x="2243455" y="231775"/>
                </a:lnTo>
                <a:lnTo>
                  <a:pt x="2261553" y="240348"/>
                </a:lnTo>
                <a:lnTo>
                  <a:pt x="2279015" y="249555"/>
                </a:lnTo>
                <a:lnTo>
                  <a:pt x="2296160" y="259080"/>
                </a:lnTo>
                <a:lnTo>
                  <a:pt x="2312988" y="268923"/>
                </a:lnTo>
                <a:lnTo>
                  <a:pt x="2329498" y="279718"/>
                </a:lnTo>
                <a:lnTo>
                  <a:pt x="2344738" y="291148"/>
                </a:lnTo>
                <a:lnTo>
                  <a:pt x="2352358" y="296863"/>
                </a:lnTo>
                <a:lnTo>
                  <a:pt x="2359978" y="303213"/>
                </a:lnTo>
                <a:lnTo>
                  <a:pt x="2366963" y="309245"/>
                </a:lnTo>
                <a:lnTo>
                  <a:pt x="2374265" y="315278"/>
                </a:lnTo>
                <a:lnTo>
                  <a:pt x="2380933" y="321945"/>
                </a:lnTo>
                <a:lnTo>
                  <a:pt x="2387283" y="328295"/>
                </a:lnTo>
                <a:lnTo>
                  <a:pt x="2390458" y="331470"/>
                </a:lnTo>
                <a:lnTo>
                  <a:pt x="2393633" y="333693"/>
                </a:lnTo>
                <a:lnTo>
                  <a:pt x="2397125" y="335915"/>
                </a:lnTo>
                <a:lnTo>
                  <a:pt x="2400935" y="337820"/>
                </a:lnTo>
                <a:lnTo>
                  <a:pt x="2404745" y="339090"/>
                </a:lnTo>
                <a:lnTo>
                  <a:pt x="2408555" y="340043"/>
                </a:lnTo>
                <a:lnTo>
                  <a:pt x="2412683" y="340995"/>
                </a:lnTo>
                <a:lnTo>
                  <a:pt x="2416810" y="340995"/>
                </a:lnTo>
                <a:lnTo>
                  <a:pt x="2420620" y="340995"/>
                </a:lnTo>
                <a:lnTo>
                  <a:pt x="2424748" y="340043"/>
                </a:lnTo>
                <a:lnTo>
                  <a:pt x="2428558" y="339408"/>
                </a:lnTo>
                <a:lnTo>
                  <a:pt x="2432368" y="338138"/>
                </a:lnTo>
                <a:lnTo>
                  <a:pt x="2435860" y="336233"/>
                </a:lnTo>
                <a:lnTo>
                  <a:pt x="2439670" y="334328"/>
                </a:lnTo>
                <a:lnTo>
                  <a:pt x="2443163" y="332105"/>
                </a:lnTo>
                <a:lnTo>
                  <a:pt x="2446338" y="328930"/>
                </a:lnTo>
                <a:lnTo>
                  <a:pt x="2449195" y="326073"/>
                </a:lnTo>
                <a:lnTo>
                  <a:pt x="2451418" y="322898"/>
                </a:lnTo>
                <a:lnTo>
                  <a:pt x="2453958" y="319088"/>
                </a:lnTo>
                <a:lnTo>
                  <a:pt x="2455228" y="315595"/>
                </a:lnTo>
                <a:lnTo>
                  <a:pt x="2456815" y="311785"/>
                </a:lnTo>
                <a:lnTo>
                  <a:pt x="2458085" y="307975"/>
                </a:lnTo>
                <a:lnTo>
                  <a:pt x="2458403" y="303848"/>
                </a:lnTo>
                <a:lnTo>
                  <a:pt x="2458720" y="300038"/>
                </a:lnTo>
                <a:lnTo>
                  <a:pt x="2458720" y="296228"/>
                </a:lnTo>
                <a:lnTo>
                  <a:pt x="2458085" y="292100"/>
                </a:lnTo>
                <a:lnTo>
                  <a:pt x="2457450" y="288290"/>
                </a:lnTo>
                <a:lnTo>
                  <a:pt x="2456180" y="284163"/>
                </a:lnTo>
                <a:lnTo>
                  <a:pt x="2454275" y="280353"/>
                </a:lnTo>
                <a:lnTo>
                  <a:pt x="2452370" y="277178"/>
                </a:lnTo>
                <a:lnTo>
                  <a:pt x="2449513" y="273685"/>
                </a:lnTo>
                <a:lnTo>
                  <a:pt x="2446973" y="270510"/>
                </a:lnTo>
                <a:lnTo>
                  <a:pt x="2438400" y="262255"/>
                </a:lnTo>
                <a:lnTo>
                  <a:pt x="2429828" y="253683"/>
                </a:lnTo>
                <a:lnTo>
                  <a:pt x="2420938" y="245745"/>
                </a:lnTo>
                <a:lnTo>
                  <a:pt x="2411730" y="238125"/>
                </a:lnTo>
                <a:lnTo>
                  <a:pt x="2402523" y="230823"/>
                </a:lnTo>
                <a:lnTo>
                  <a:pt x="2393315" y="223520"/>
                </a:lnTo>
                <a:lnTo>
                  <a:pt x="2383790" y="216535"/>
                </a:lnTo>
                <a:lnTo>
                  <a:pt x="2373948" y="209868"/>
                </a:lnTo>
                <a:lnTo>
                  <a:pt x="2364423" y="203200"/>
                </a:lnTo>
                <a:lnTo>
                  <a:pt x="2354263" y="196850"/>
                </a:lnTo>
                <a:lnTo>
                  <a:pt x="2334260" y="184785"/>
                </a:lnTo>
                <a:lnTo>
                  <a:pt x="2313305" y="173673"/>
                </a:lnTo>
                <a:lnTo>
                  <a:pt x="2292668" y="163513"/>
                </a:lnTo>
                <a:lnTo>
                  <a:pt x="2277110" y="155893"/>
                </a:lnTo>
                <a:lnTo>
                  <a:pt x="2261553" y="148908"/>
                </a:lnTo>
                <a:lnTo>
                  <a:pt x="2245678" y="142558"/>
                </a:lnTo>
                <a:lnTo>
                  <a:pt x="2230120" y="136208"/>
                </a:lnTo>
                <a:lnTo>
                  <a:pt x="2213928" y="130493"/>
                </a:lnTo>
                <a:lnTo>
                  <a:pt x="2198688" y="124778"/>
                </a:lnTo>
                <a:lnTo>
                  <a:pt x="2183130" y="119698"/>
                </a:lnTo>
                <a:lnTo>
                  <a:pt x="2167573" y="114935"/>
                </a:lnTo>
                <a:lnTo>
                  <a:pt x="2152650" y="110173"/>
                </a:lnTo>
                <a:lnTo>
                  <a:pt x="2137728" y="106045"/>
                </a:lnTo>
                <a:lnTo>
                  <a:pt x="2108835" y="98743"/>
                </a:lnTo>
                <a:lnTo>
                  <a:pt x="2081213" y="92393"/>
                </a:lnTo>
                <a:lnTo>
                  <a:pt x="2055178" y="86995"/>
                </a:lnTo>
                <a:lnTo>
                  <a:pt x="2031048" y="82233"/>
                </a:lnTo>
                <a:lnTo>
                  <a:pt x="2008823" y="78423"/>
                </a:lnTo>
                <a:lnTo>
                  <a:pt x="1989773" y="75565"/>
                </a:lnTo>
                <a:lnTo>
                  <a:pt x="1972945" y="73660"/>
                </a:lnTo>
                <a:lnTo>
                  <a:pt x="1949133" y="70803"/>
                </a:lnTo>
                <a:lnTo>
                  <a:pt x="1940560" y="70168"/>
                </a:lnTo>
                <a:lnTo>
                  <a:pt x="1937385" y="69850"/>
                </a:lnTo>
                <a:lnTo>
                  <a:pt x="806133" y="69850"/>
                </a:lnTo>
                <a:close/>
                <a:moveTo>
                  <a:pt x="874713" y="0"/>
                </a:moveTo>
                <a:lnTo>
                  <a:pt x="1878013" y="0"/>
                </a:lnTo>
                <a:lnTo>
                  <a:pt x="1902143" y="635"/>
                </a:lnTo>
                <a:lnTo>
                  <a:pt x="1926273" y="1270"/>
                </a:lnTo>
                <a:lnTo>
                  <a:pt x="1949768" y="1905"/>
                </a:lnTo>
                <a:lnTo>
                  <a:pt x="1972945" y="3175"/>
                </a:lnTo>
                <a:lnTo>
                  <a:pt x="1995805" y="5080"/>
                </a:lnTo>
                <a:lnTo>
                  <a:pt x="2018665" y="6985"/>
                </a:lnTo>
                <a:lnTo>
                  <a:pt x="2040573" y="8890"/>
                </a:lnTo>
                <a:lnTo>
                  <a:pt x="2062798" y="11430"/>
                </a:lnTo>
                <a:lnTo>
                  <a:pt x="2084388" y="14288"/>
                </a:lnTo>
                <a:lnTo>
                  <a:pt x="2105660" y="17780"/>
                </a:lnTo>
                <a:lnTo>
                  <a:pt x="2126933" y="21273"/>
                </a:lnTo>
                <a:lnTo>
                  <a:pt x="2147570" y="25083"/>
                </a:lnTo>
                <a:lnTo>
                  <a:pt x="2167573" y="28893"/>
                </a:lnTo>
                <a:lnTo>
                  <a:pt x="2187575" y="33020"/>
                </a:lnTo>
                <a:lnTo>
                  <a:pt x="2207260" y="37465"/>
                </a:lnTo>
                <a:lnTo>
                  <a:pt x="2226628" y="42545"/>
                </a:lnTo>
                <a:lnTo>
                  <a:pt x="2245360" y="47943"/>
                </a:lnTo>
                <a:lnTo>
                  <a:pt x="2264093" y="53340"/>
                </a:lnTo>
                <a:lnTo>
                  <a:pt x="2282508" y="59055"/>
                </a:lnTo>
                <a:lnTo>
                  <a:pt x="2300605" y="64770"/>
                </a:lnTo>
                <a:lnTo>
                  <a:pt x="2318068" y="71120"/>
                </a:lnTo>
                <a:lnTo>
                  <a:pt x="2335213" y="77470"/>
                </a:lnTo>
                <a:lnTo>
                  <a:pt x="2352040" y="84138"/>
                </a:lnTo>
                <a:lnTo>
                  <a:pt x="2368868" y="91123"/>
                </a:lnTo>
                <a:lnTo>
                  <a:pt x="2385060" y="98425"/>
                </a:lnTo>
                <a:lnTo>
                  <a:pt x="2400935" y="105728"/>
                </a:lnTo>
                <a:lnTo>
                  <a:pt x="2416493" y="113665"/>
                </a:lnTo>
                <a:lnTo>
                  <a:pt x="2431733" y="121285"/>
                </a:lnTo>
                <a:lnTo>
                  <a:pt x="2446655" y="129540"/>
                </a:lnTo>
                <a:lnTo>
                  <a:pt x="2461260" y="137795"/>
                </a:lnTo>
                <a:lnTo>
                  <a:pt x="2475230" y="146685"/>
                </a:lnTo>
                <a:lnTo>
                  <a:pt x="2489200" y="155258"/>
                </a:lnTo>
                <a:lnTo>
                  <a:pt x="2502535" y="164148"/>
                </a:lnTo>
                <a:lnTo>
                  <a:pt x="2515553" y="173355"/>
                </a:lnTo>
                <a:lnTo>
                  <a:pt x="2527935" y="182880"/>
                </a:lnTo>
                <a:lnTo>
                  <a:pt x="2540635" y="192405"/>
                </a:lnTo>
                <a:lnTo>
                  <a:pt x="2552700" y="201930"/>
                </a:lnTo>
                <a:lnTo>
                  <a:pt x="2564130" y="212090"/>
                </a:lnTo>
                <a:lnTo>
                  <a:pt x="2575560" y="222250"/>
                </a:lnTo>
                <a:lnTo>
                  <a:pt x="2586355" y="232728"/>
                </a:lnTo>
                <a:lnTo>
                  <a:pt x="2596833" y="242888"/>
                </a:lnTo>
                <a:lnTo>
                  <a:pt x="2607310" y="253683"/>
                </a:lnTo>
                <a:lnTo>
                  <a:pt x="2616835" y="264478"/>
                </a:lnTo>
                <a:lnTo>
                  <a:pt x="2626360" y="275590"/>
                </a:lnTo>
                <a:lnTo>
                  <a:pt x="2635568" y="286703"/>
                </a:lnTo>
                <a:lnTo>
                  <a:pt x="2644458" y="298133"/>
                </a:lnTo>
                <a:lnTo>
                  <a:pt x="2652395" y="309563"/>
                </a:lnTo>
                <a:lnTo>
                  <a:pt x="2660333" y="320993"/>
                </a:lnTo>
                <a:lnTo>
                  <a:pt x="2667953" y="332740"/>
                </a:lnTo>
                <a:lnTo>
                  <a:pt x="2675255" y="344805"/>
                </a:lnTo>
                <a:lnTo>
                  <a:pt x="2682240" y="356870"/>
                </a:lnTo>
                <a:lnTo>
                  <a:pt x="2688590" y="368935"/>
                </a:lnTo>
                <a:lnTo>
                  <a:pt x="2694623" y="381318"/>
                </a:lnTo>
                <a:lnTo>
                  <a:pt x="2700338" y="393700"/>
                </a:lnTo>
                <a:lnTo>
                  <a:pt x="2705418" y="406400"/>
                </a:lnTo>
                <a:lnTo>
                  <a:pt x="2710498" y="419100"/>
                </a:lnTo>
                <a:lnTo>
                  <a:pt x="2715260" y="431483"/>
                </a:lnTo>
                <a:lnTo>
                  <a:pt x="2719388" y="444500"/>
                </a:lnTo>
                <a:lnTo>
                  <a:pt x="2723198" y="457518"/>
                </a:lnTo>
                <a:lnTo>
                  <a:pt x="2726690" y="470535"/>
                </a:lnTo>
                <a:lnTo>
                  <a:pt x="2729230" y="483553"/>
                </a:lnTo>
                <a:lnTo>
                  <a:pt x="2732088" y="496888"/>
                </a:lnTo>
                <a:lnTo>
                  <a:pt x="2734310" y="509905"/>
                </a:lnTo>
                <a:lnTo>
                  <a:pt x="2736215" y="523240"/>
                </a:lnTo>
                <a:lnTo>
                  <a:pt x="2736850" y="533400"/>
                </a:lnTo>
                <a:lnTo>
                  <a:pt x="2054860" y="530543"/>
                </a:lnTo>
                <a:lnTo>
                  <a:pt x="2052955" y="516890"/>
                </a:lnTo>
                <a:lnTo>
                  <a:pt x="2051368" y="505460"/>
                </a:lnTo>
                <a:lnTo>
                  <a:pt x="2048828" y="494030"/>
                </a:lnTo>
                <a:lnTo>
                  <a:pt x="2045970" y="482918"/>
                </a:lnTo>
                <a:lnTo>
                  <a:pt x="2042160" y="471805"/>
                </a:lnTo>
                <a:lnTo>
                  <a:pt x="2038033" y="460693"/>
                </a:lnTo>
                <a:lnTo>
                  <a:pt x="2033588" y="450215"/>
                </a:lnTo>
                <a:lnTo>
                  <a:pt x="2028190" y="439738"/>
                </a:lnTo>
                <a:lnTo>
                  <a:pt x="2021840" y="429578"/>
                </a:lnTo>
                <a:lnTo>
                  <a:pt x="2015808" y="419735"/>
                </a:lnTo>
                <a:lnTo>
                  <a:pt x="2008823" y="409893"/>
                </a:lnTo>
                <a:lnTo>
                  <a:pt x="2001203" y="400685"/>
                </a:lnTo>
                <a:lnTo>
                  <a:pt x="1993583" y="391478"/>
                </a:lnTo>
                <a:lnTo>
                  <a:pt x="1985328" y="382588"/>
                </a:lnTo>
                <a:lnTo>
                  <a:pt x="1976755" y="373698"/>
                </a:lnTo>
                <a:lnTo>
                  <a:pt x="1967548" y="365760"/>
                </a:lnTo>
                <a:lnTo>
                  <a:pt x="1958023" y="358140"/>
                </a:lnTo>
                <a:lnTo>
                  <a:pt x="1948180" y="350520"/>
                </a:lnTo>
                <a:lnTo>
                  <a:pt x="1937703" y="343218"/>
                </a:lnTo>
                <a:lnTo>
                  <a:pt x="1927543" y="336868"/>
                </a:lnTo>
                <a:lnTo>
                  <a:pt x="1916430" y="330518"/>
                </a:lnTo>
                <a:lnTo>
                  <a:pt x="1905318" y="324485"/>
                </a:lnTo>
                <a:lnTo>
                  <a:pt x="1893888" y="319088"/>
                </a:lnTo>
                <a:lnTo>
                  <a:pt x="1882458" y="314008"/>
                </a:lnTo>
                <a:lnTo>
                  <a:pt x="1870075" y="309563"/>
                </a:lnTo>
                <a:lnTo>
                  <a:pt x="1857693" y="305435"/>
                </a:lnTo>
                <a:lnTo>
                  <a:pt x="1845628" y="301943"/>
                </a:lnTo>
                <a:lnTo>
                  <a:pt x="1832928" y="298768"/>
                </a:lnTo>
                <a:lnTo>
                  <a:pt x="1820228" y="296228"/>
                </a:lnTo>
                <a:lnTo>
                  <a:pt x="1807210" y="294323"/>
                </a:lnTo>
                <a:lnTo>
                  <a:pt x="1794193" y="292735"/>
                </a:lnTo>
                <a:lnTo>
                  <a:pt x="1781493" y="292100"/>
                </a:lnTo>
                <a:lnTo>
                  <a:pt x="1767840" y="291465"/>
                </a:lnTo>
                <a:lnTo>
                  <a:pt x="984885" y="291465"/>
                </a:lnTo>
                <a:lnTo>
                  <a:pt x="971868" y="292100"/>
                </a:lnTo>
                <a:lnTo>
                  <a:pt x="958533" y="292735"/>
                </a:lnTo>
                <a:lnTo>
                  <a:pt x="945515" y="294323"/>
                </a:lnTo>
                <a:lnTo>
                  <a:pt x="932815" y="296228"/>
                </a:lnTo>
                <a:lnTo>
                  <a:pt x="919798" y="298768"/>
                </a:lnTo>
                <a:lnTo>
                  <a:pt x="907098" y="301943"/>
                </a:lnTo>
                <a:lnTo>
                  <a:pt x="895033" y="305435"/>
                </a:lnTo>
                <a:lnTo>
                  <a:pt x="882650" y="309563"/>
                </a:lnTo>
                <a:lnTo>
                  <a:pt x="870903" y="314008"/>
                </a:lnTo>
                <a:lnTo>
                  <a:pt x="859155" y="319088"/>
                </a:lnTo>
                <a:lnTo>
                  <a:pt x="847408" y="324485"/>
                </a:lnTo>
                <a:lnTo>
                  <a:pt x="836613" y="330518"/>
                </a:lnTo>
                <a:lnTo>
                  <a:pt x="825818" y="336868"/>
                </a:lnTo>
                <a:lnTo>
                  <a:pt x="815023" y="343218"/>
                </a:lnTo>
                <a:lnTo>
                  <a:pt x="804863" y="350520"/>
                </a:lnTo>
                <a:lnTo>
                  <a:pt x="795020" y="358140"/>
                </a:lnTo>
                <a:lnTo>
                  <a:pt x="785495" y="365760"/>
                </a:lnTo>
                <a:lnTo>
                  <a:pt x="776288" y="373698"/>
                </a:lnTo>
                <a:lnTo>
                  <a:pt x="767715" y="382588"/>
                </a:lnTo>
                <a:lnTo>
                  <a:pt x="759460" y="391478"/>
                </a:lnTo>
                <a:lnTo>
                  <a:pt x="751523" y="400685"/>
                </a:lnTo>
                <a:lnTo>
                  <a:pt x="744220" y="409893"/>
                </a:lnTo>
                <a:lnTo>
                  <a:pt x="737235" y="419735"/>
                </a:lnTo>
                <a:lnTo>
                  <a:pt x="730885" y="429578"/>
                </a:lnTo>
                <a:lnTo>
                  <a:pt x="725170" y="439738"/>
                </a:lnTo>
                <a:lnTo>
                  <a:pt x="719773" y="450215"/>
                </a:lnTo>
                <a:lnTo>
                  <a:pt x="714693" y="460693"/>
                </a:lnTo>
                <a:lnTo>
                  <a:pt x="710565" y="471805"/>
                </a:lnTo>
                <a:lnTo>
                  <a:pt x="707073" y="482918"/>
                </a:lnTo>
                <a:lnTo>
                  <a:pt x="704215" y="494030"/>
                </a:lnTo>
                <a:lnTo>
                  <a:pt x="701675" y="505460"/>
                </a:lnTo>
                <a:lnTo>
                  <a:pt x="699770" y="516890"/>
                </a:lnTo>
                <a:lnTo>
                  <a:pt x="698500" y="530543"/>
                </a:lnTo>
                <a:lnTo>
                  <a:pt x="15875" y="533400"/>
                </a:lnTo>
                <a:lnTo>
                  <a:pt x="17145" y="523240"/>
                </a:lnTo>
                <a:lnTo>
                  <a:pt x="18733" y="509905"/>
                </a:lnTo>
                <a:lnTo>
                  <a:pt x="20955" y="496888"/>
                </a:lnTo>
                <a:lnTo>
                  <a:pt x="23495" y="483553"/>
                </a:lnTo>
                <a:lnTo>
                  <a:pt x="26670" y="470535"/>
                </a:lnTo>
                <a:lnTo>
                  <a:pt x="30163" y="457518"/>
                </a:lnTo>
                <a:lnTo>
                  <a:pt x="33973" y="444500"/>
                </a:lnTo>
                <a:lnTo>
                  <a:pt x="37783" y="431483"/>
                </a:lnTo>
                <a:lnTo>
                  <a:pt x="42228" y="419100"/>
                </a:lnTo>
                <a:lnTo>
                  <a:pt x="47308" y="406400"/>
                </a:lnTo>
                <a:lnTo>
                  <a:pt x="52705" y="393700"/>
                </a:lnTo>
                <a:lnTo>
                  <a:pt x="58420" y="381318"/>
                </a:lnTo>
                <a:lnTo>
                  <a:pt x="64453" y="368935"/>
                </a:lnTo>
                <a:lnTo>
                  <a:pt x="71120" y="356870"/>
                </a:lnTo>
                <a:lnTo>
                  <a:pt x="77788" y="344805"/>
                </a:lnTo>
                <a:lnTo>
                  <a:pt x="84773" y="332740"/>
                </a:lnTo>
                <a:lnTo>
                  <a:pt x="92393" y="320993"/>
                </a:lnTo>
                <a:lnTo>
                  <a:pt x="100330" y="309563"/>
                </a:lnTo>
                <a:lnTo>
                  <a:pt x="108903" y="298133"/>
                </a:lnTo>
                <a:lnTo>
                  <a:pt x="117793" y="286703"/>
                </a:lnTo>
                <a:lnTo>
                  <a:pt x="126365" y="275590"/>
                </a:lnTo>
                <a:lnTo>
                  <a:pt x="135890" y="264478"/>
                </a:lnTo>
                <a:lnTo>
                  <a:pt x="146050" y="253683"/>
                </a:lnTo>
                <a:lnTo>
                  <a:pt x="155893" y="242888"/>
                </a:lnTo>
                <a:lnTo>
                  <a:pt x="166688" y="232728"/>
                </a:lnTo>
                <a:lnTo>
                  <a:pt x="177483" y="222250"/>
                </a:lnTo>
                <a:lnTo>
                  <a:pt x="188913" y="212090"/>
                </a:lnTo>
                <a:lnTo>
                  <a:pt x="200343" y="201930"/>
                </a:lnTo>
                <a:lnTo>
                  <a:pt x="212408" y="192405"/>
                </a:lnTo>
                <a:lnTo>
                  <a:pt x="224790" y="182880"/>
                </a:lnTo>
                <a:lnTo>
                  <a:pt x="237490" y="173355"/>
                </a:lnTo>
                <a:lnTo>
                  <a:pt x="250508" y="164148"/>
                </a:lnTo>
                <a:lnTo>
                  <a:pt x="264160" y="155258"/>
                </a:lnTo>
                <a:lnTo>
                  <a:pt x="277813" y="146685"/>
                </a:lnTo>
                <a:lnTo>
                  <a:pt x="292100" y="137795"/>
                </a:lnTo>
                <a:lnTo>
                  <a:pt x="306705" y="129540"/>
                </a:lnTo>
                <a:lnTo>
                  <a:pt x="321310" y="121285"/>
                </a:lnTo>
                <a:lnTo>
                  <a:pt x="336550" y="113665"/>
                </a:lnTo>
                <a:lnTo>
                  <a:pt x="352108" y="105728"/>
                </a:lnTo>
                <a:lnTo>
                  <a:pt x="367983" y="98425"/>
                </a:lnTo>
                <a:lnTo>
                  <a:pt x="384175" y="91123"/>
                </a:lnTo>
                <a:lnTo>
                  <a:pt x="400685" y="84138"/>
                </a:lnTo>
                <a:lnTo>
                  <a:pt x="417513" y="77470"/>
                </a:lnTo>
                <a:lnTo>
                  <a:pt x="434658" y="71120"/>
                </a:lnTo>
                <a:lnTo>
                  <a:pt x="452755" y="64770"/>
                </a:lnTo>
                <a:lnTo>
                  <a:pt x="470218" y="59055"/>
                </a:lnTo>
                <a:lnTo>
                  <a:pt x="488633" y="53340"/>
                </a:lnTo>
                <a:lnTo>
                  <a:pt x="507365" y="47943"/>
                </a:lnTo>
                <a:lnTo>
                  <a:pt x="526733" y="42545"/>
                </a:lnTo>
                <a:lnTo>
                  <a:pt x="545783" y="37465"/>
                </a:lnTo>
                <a:lnTo>
                  <a:pt x="565150" y="33020"/>
                </a:lnTo>
                <a:lnTo>
                  <a:pt x="585470" y="28893"/>
                </a:lnTo>
                <a:lnTo>
                  <a:pt x="605790" y="25083"/>
                </a:lnTo>
                <a:lnTo>
                  <a:pt x="626428" y="21273"/>
                </a:lnTo>
                <a:lnTo>
                  <a:pt x="647065" y="17780"/>
                </a:lnTo>
                <a:lnTo>
                  <a:pt x="668655" y="14288"/>
                </a:lnTo>
                <a:lnTo>
                  <a:pt x="690245" y="11430"/>
                </a:lnTo>
                <a:lnTo>
                  <a:pt x="712153" y="8890"/>
                </a:lnTo>
                <a:lnTo>
                  <a:pt x="734378" y="6985"/>
                </a:lnTo>
                <a:lnTo>
                  <a:pt x="756920" y="5080"/>
                </a:lnTo>
                <a:lnTo>
                  <a:pt x="779780" y="3175"/>
                </a:lnTo>
                <a:lnTo>
                  <a:pt x="803275" y="1905"/>
                </a:lnTo>
                <a:lnTo>
                  <a:pt x="826770" y="1270"/>
                </a:lnTo>
                <a:lnTo>
                  <a:pt x="850583" y="635"/>
                </a:lnTo>
                <a:lnTo>
                  <a:pt x="874713" y="0"/>
                </a:lnTo>
                <a:close/>
              </a:path>
            </a:pathLst>
          </a:custGeom>
          <a:solidFill>
            <a:srgbClr val="F08B17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KSO_Shape"/>
          <p:cNvSpPr/>
          <p:nvPr/>
        </p:nvSpPr>
        <p:spPr bwMode="auto">
          <a:xfrm>
            <a:off x="7954344" y="2424804"/>
            <a:ext cx="513160" cy="501186"/>
          </a:xfrm>
          <a:custGeom>
            <a:avLst/>
            <a:gdLst>
              <a:gd name="T0" fmla="*/ 2147483646 w 6333"/>
              <a:gd name="T1" fmla="*/ 2147483646 h 6185"/>
              <a:gd name="T2" fmla="*/ 2147483646 w 6333"/>
              <a:gd name="T3" fmla="*/ 2147483646 h 6185"/>
              <a:gd name="T4" fmla="*/ 2147483646 w 6333"/>
              <a:gd name="T5" fmla="*/ 2147483646 h 6185"/>
              <a:gd name="T6" fmla="*/ 2147483646 w 6333"/>
              <a:gd name="T7" fmla="*/ 2147483646 h 6185"/>
              <a:gd name="T8" fmla="*/ 2147483646 w 6333"/>
              <a:gd name="T9" fmla="*/ 2147483646 h 6185"/>
              <a:gd name="T10" fmla="*/ 2147483646 w 6333"/>
              <a:gd name="T11" fmla="*/ 2147483646 h 6185"/>
              <a:gd name="T12" fmla="*/ 2147483646 w 6333"/>
              <a:gd name="T13" fmla="*/ 2147483646 h 6185"/>
              <a:gd name="T14" fmla="*/ 2147483646 w 6333"/>
              <a:gd name="T15" fmla="*/ 2147483646 h 6185"/>
              <a:gd name="T16" fmla="*/ 2147483646 w 6333"/>
              <a:gd name="T17" fmla="*/ 2147483646 h 6185"/>
              <a:gd name="T18" fmla="*/ 2147483646 w 6333"/>
              <a:gd name="T19" fmla="*/ 2147483646 h 6185"/>
              <a:gd name="T20" fmla="*/ 2147483646 w 6333"/>
              <a:gd name="T21" fmla="*/ 2147483646 h 6185"/>
              <a:gd name="T22" fmla="*/ 2147483646 w 6333"/>
              <a:gd name="T23" fmla="*/ 2147483646 h 6185"/>
              <a:gd name="T24" fmla="*/ 2147483646 w 6333"/>
              <a:gd name="T25" fmla="*/ 2147483646 h 6185"/>
              <a:gd name="T26" fmla="*/ 2147483646 w 6333"/>
              <a:gd name="T27" fmla="*/ 2147483646 h 6185"/>
              <a:gd name="T28" fmla="*/ 2147483646 w 6333"/>
              <a:gd name="T29" fmla="*/ 2147483646 h 6185"/>
              <a:gd name="T30" fmla="*/ 2147483646 w 6333"/>
              <a:gd name="T31" fmla="*/ 2147483646 h 6185"/>
              <a:gd name="T32" fmla="*/ 2147483646 w 6333"/>
              <a:gd name="T33" fmla="*/ 2147483646 h 6185"/>
              <a:gd name="T34" fmla="*/ 2147483646 w 6333"/>
              <a:gd name="T35" fmla="*/ 2147483646 h 6185"/>
              <a:gd name="T36" fmla="*/ 2147483646 w 6333"/>
              <a:gd name="T37" fmla="*/ 2147483646 h 6185"/>
              <a:gd name="T38" fmla="*/ 2147483646 w 6333"/>
              <a:gd name="T39" fmla="*/ 2147483646 h 6185"/>
              <a:gd name="T40" fmla="*/ 2147483646 w 6333"/>
              <a:gd name="T41" fmla="*/ 2147483646 h 6185"/>
              <a:gd name="T42" fmla="*/ 2147483646 w 6333"/>
              <a:gd name="T43" fmla="*/ 2147483646 h 6185"/>
              <a:gd name="T44" fmla="*/ 2147483646 w 6333"/>
              <a:gd name="T45" fmla="*/ 2147483646 h 6185"/>
              <a:gd name="T46" fmla="*/ 2147483646 w 6333"/>
              <a:gd name="T47" fmla="*/ 2147483646 h 6185"/>
              <a:gd name="T48" fmla="*/ 2147483646 w 6333"/>
              <a:gd name="T49" fmla="*/ 2147483646 h 6185"/>
              <a:gd name="T50" fmla="*/ 2147483646 w 6333"/>
              <a:gd name="T51" fmla="*/ 2147483646 h 6185"/>
              <a:gd name="T52" fmla="*/ 2147483646 w 6333"/>
              <a:gd name="T53" fmla="*/ 2147483646 h 6185"/>
              <a:gd name="T54" fmla="*/ 2147483646 w 6333"/>
              <a:gd name="T55" fmla="*/ 2147483646 h 6185"/>
              <a:gd name="T56" fmla="*/ 2147483646 w 6333"/>
              <a:gd name="T57" fmla="*/ 2147483646 h 6185"/>
              <a:gd name="T58" fmla="*/ 2147483646 w 6333"/>
              <a:gd name="T59" fmla="*/ 2147483646 h 6185"/>
              <a:gd name="T60" fmla="*/ 2147483646 w 6333"/>
              <a:gd name="T61" fmla="*/ 2147483646 h 6185"/>
              <a:gd name="T62" fmla="*/ 2147483646 w 6333"/>
              <a:gd name="T63" fmla="*/ 2147483646 h 6185"/>
              <a:gd name="T64" fmla="*/ 2147483646 w 6333"/>
              <a:gd name="T65" fmla="*/ 2147483646 h 6185"/>
              <a:gd name="T66" fmla="*/ 2147483646 w 6333"/>
              <a:gd name="T67" fmla="*/ 2147483646 h 6185"/>
              <a:gd name="T68" fmla="*/ 2147483646 w 6333"/>
              <a:gd name="T69" fmla="*/ 2147483646 h 6185"/>
              <a:gd name="T70" fmla="*/ 2147483646 w 6333"/>
              <a:gd name="T71" fmla="*/ 2147483646 h 6185"/>
              <a:gd name="T72" fmla="*/ 2147483646 w 6333"/>
              <a:gd name="T73" fmla="*/ 2147483646 h 6185"/>
              <a:gd name="T74" fmla="*/ 2147483646 w 6333"/>
              <a:gd name="T75" fmla="*/ 2147483646 h 6185"/>
              <a:gd name="T76" fmla="*/ 2147483646 w 6333"/>
              <a:gd name="T77" fmla="*/ 2147483646 h 6185"/>
              <a:gd name="T78" fmla="*/ 2147483646 w 6333"/>
              <a:gd name="T79" fmla="*/ 2147483646 h 6185"/>
              <a:gd name="T80" fmla="*/ 2147483646 w 6333"/>
              <a:gd name="T81" fmla="*/ 2147483646 h 6185"/>
              <a:gd name="T82" fmla="*/ 2147483646 w 6333"/>
              <a:gd name="T83" fmla="*/ 2147483646 h 6185"/>
              <a:gd name="T84" fmla="*/ 2147483646 w 6333"/>
              <a:gd name="T85" fmla="*/ 2147483646 h 6185"/>
              <a:gd name="T86" fmla="*/ 2147483646 w 6333"/>
              <a:gd name="T87" fmla="*/ 2147483646 h 6185"/>
              <a:gd name="T88" fmla="*/ 2147483646 w 6333"/>
              <a:gd name="T89" fmla="*/ 2147483646 h 6185"/>
              <a:gd name="T90" fmla="*/ 2147483646 w 6333"/>
              <a:gd name="T91" fmla="*/ 2147483646 h 6185"/>
              <a:gd name="T92" fmla="*/ 2147483646 w 6333"/>
              <a:gd name="T93" fmla="*/ 2147483646 h 6185"/>
              <a:gd name="T94" fmla="*/ 2147483646 w 6333"/>
              <a:gd name="T95" fmla="*/ 2147483646 h 6185"/>
              <a:gd name="T96" fmla="*/ 2147483646 w 6333"/>
              <a:gd name="T97" fmla="*/ 2147483646 h 6185"/>
              <a:gd name="T98" fmla="*/ 2147483646 w 6333"/>
              <a:gd name="T99" fmla="*/ 2147483646 h 6185"/>
              <a:gd name="T100" fmla="*/ 2147483646 w 6333"/>
              <a:gd name="T101" fmla="*/ 2147483646 h 6185"/>
              <a:gd name="T102" fmla="*/ 2147483646 w 6333"/>
              <a:gd name="T103" fmla="*/ 2147483646 h 6185"/>
              <a:gd name="T104" fmla="*/ 2147483646 w 6333"/>
              <a:gd name="T105" fmla="*/ 2147483646 h 6185"/>
              <a:gd name="T106" fmla="*/ 2147483646 w 6333"/>
              <a:gd name="T107" fmla="*/ 2147483646 h 6185"/>
              <a:gd name="T108" fmla="*/ 2147483646 w 6333"/>
              <a:gd name="T109" fmla="*/ 2147483646 h 6185"/>
              <a:gd name="T110" fmla="*/ 2147483646 w 6333"/>
              <a:gd name="T111" fmla="*/ 2147483646 h 6185"/>
              <a:gd name="T112" fmla="*/ 2147483646 w 6333"/>
              <a:gd name="T113" fmla="*/ 2147483646 h 6185"/>
              <a:gd name="T114" fmla="*/ 2147483646 w 6333"/>
              <a:gd name="T115" fmla="*/ 2147483646 h 618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333" h="6185">
                <a:moveTo>
                  <a:pt x="3161" y="0"/>
                </a:moveTo>
                <a:lnTo>
                  <a:pt x="0" y="1572"/>
                </a:lnTo>
                <a:lnTo>
                  <a:pt x="0" y="2483"/>
                </a:lnTo>
                <a:lnTo>
                  <a:pt x="530" y="2483"/>
                </a:lnTo>
                <a:lnTo>
                  <a:pt x="530" y="1871"/>
                </a:lnTo>
                <a:lnTo>
                  <a:pt x="5807" y="1871"/>
                </a:lnTo>
                <a:lnTo>
                  <a:pt x="5807" y="2483"/>
                </a:lnTo>
                <a:lnTo>
                  <a:pt x="6333" y="2483"/>
                </a:lnTo>
                <a:lnTo>
                  <a:pt x="6333" y="1572"/>
                </a:lnTo>
                <a:lnTo>
                  <a:pt x="3161" y="0"/>
                </a:lnTo>
                <a:close/>
                <a:moveTo>
                  <a:pt x="3161" y="4863"/>
                </a:moveTo>
                <a:lnTo>
                  <a:pt x="3161" y="4863"/>
                </a:lnTo>
                <a:lnTo>
                  <a:pt x="3116" y="4862"/>
                </a:lnTo>
                <a:lnTo>
                  <a:pt x="3072" y="4858"/>
                </a:lnTo>
                <a:lnTo>
                  <a:pt x="3028" y="4852"/>
                </a:lnTo>
                <a:lnTo>
                  <a:pt x="2985" y="4845"/>
                </a:lnTo>
                <a:lnTo>
                  <a:pt x="2943" y="4835"/>
                </a:lnTo>
                <a:lnTo>
                  <a:pt x="2902" y="4825"/>
                </a:lnTo>
                <a:lnTo>
                  <a:pt x="2861" y="4810"/>
                </a:lnTo>
                <a:lnTo>
                  <a:pt x="2821" y="4796"/>
                </a:lnTo>
                <a:lnTo>
                  <a:pt x="2782" y="4778"/>
                </a:lnTo>
                <a:lnTo>
                  <a:pt x="2745" y="4760"/>
                </a:lnTo>
                <a:lnTo>
                  <a:pt x="2708" y="4740"/>
                </a:lnTo>
                <a:lnTo>
                  <a:pt x="2672" y="4717"/>
                </a:lnTo>
                <a:lnTo>
                  <a:pt x="2638" y="4693"/>
                </a:lnTo>
                <a:lnTo>
                  <a:pt x="2605" y="4668"/>
                </a:lnTo>
                <a:lnTo>
                  <a:pt x="2572" y="4641"/>
                </a:lnTo>
                <a:lnTo>
                  <a:pt x="2541" y="4613"/>
                </a:lnTo>
                <a:lnTo>
                  <a:pt x="2512" y="4583"/>
                </a:lnTo>
                <a:lnTo>
                  <a:pt x="2484" y="4552"/>
                </a:lnTo>
                <a:lnTo>
                  <a:pt x="2457" y="4519"/>
                </a:lnTo>
                <a:lnTo>
                  <a:pt x="2432" y="4486"/>
                </a:lnTo>
                <a:lnTo>
                  <a:pt x="2410" y="4451"/>
                </a:lnTo>
                <a:lnTo>
                  <a:pt x="2387" y="4415"/>
                </a:lnTo>
                <a:lnTo>
                  <a:pt x="2366" y="4378"/>
                </a:lnTo>
                <a:lnTo>
                  <a:pt x="2348" y="4341"/>
                </a:lnTo>
                <a:lnTo>
                  <a:pt x="2332" y="4301"/>
                </a:lnTo>
                <a:lnTo>
                  <a:pt x="2317" y="4262"/>
                </a:lnTo>
                <a:lnTo>
                  <a:pt x="2304" y="4221"/>
                </a:lnTo>
                <a:lnTo>
                  <a:pt x="2292" y="4179"/>
                </a:lnTo>
                <a:lnTo>
                  <a:pt x="2284" y="4136"/>
                </a:lnTo>
                <a:lnTo>
                  <a:pt x="2277" y="4093"/>
                </a:lnTo>
                <a:lnTo>
                  <a:pt x="2271" y="4050"/>
                </a:lnTo>
                <a:lnTo>
                  <a:pt x="2268" y="4006"/>
                </a:lnTo>
                <a:lnTo>
                  <a:pt x="0" y="2878"/>
                </a:lnTo>
                <a:lnTo>
                  <a:pt x="0" y="6185"/>
                </a:lnTo>
                <a:lnTo>
                  <a:pt x="6333" y="6185"/>
                </a:lnTo>
                <a:lnTo>
                  <a:pt x="6333" y="2878"/>
                </a:lnTo>
                <a:lnTo>
                  <a:pt x="4053" y="4006"/>
                </a:lnTo>
                <a:lnTo>
                  <a:pt x="4051" y="4050"/>
                </a:lnTo>
                <a:lnTo>
                  <a:pt x="4046" y="4093"/>
                </a:lnTo>
                <a:lnTo>
                  <a:pt x="4039" y="4136"/>
                </a:lnTo>
                <a:lnTo>
                  <a:pt x="4029" y="4179"/>
                </a:lnTo>
                <a:lnTo>
                  <a:pt x="4019" y="4220"/>
                </a:lnTo>
                <a:lnTo>
                  <a:pt x="4005" y="4262"/>
                </a:lnTo>
                <a:lnTo>
                  <a:pt x="3990" y="4301"/>
                </a:lnTo>
                <a:lnTo>
                  <a:pt x="3973" y="4340"/>
                </a:lnTo>
                <a:lnTo>
                  <a:pt x="3955" y="4378"/>
                </a:lnTo>
                <a:lnTo>
                  <a:pt x="3935" y="4415"/>
                </a:lnTo>
                <a:lnTo>
                  <a:pt x="3913" y="4451"/>
                </a:lnTo>
                <a:lnTo>
                  <a:pt x="3889" y="4486"/>
                </a:lnTo>
                <a:lnTo>
                  <a:pt x="3864" y="4519"/>
                </a:lnTo>
                <a:lnTo>
                  <a:pt x="3838" y="4552"/>
                </a:lnTo>
                <a:lnTo>
                  <a:pt x="3810" y="4583"/>
                </a:lnTo>
                <a:lnTo>
                  <a:pt x="3780" y="4613"/>
                </a:lnTo>
                <a:lnTo>
                  <a:pt x="3749" y="4641"/>
                </a:lnTo>
                <a:lnTo>
                  <a:pt x="3718" y="4668"/>
                </a:lnTo>
                <a:lnTo>
                  <a:pt x="3685" y="4693"/>
                </a:lnTo>
                <a:lnTo>
                  <a:pt x="3650" y="4717"/>
                </a:lnTo>
                <a:lnTo>
                  <a:pt x="3614" y="4740"/>
                </a:lnTo>
                <a:lnTo>
                  <a:pt x="3578" y="4760"/>
                </a:lnTo>
                <a:lnTo>
                  <a:pt x="3540" y="4778"/>
                </a:lnTo>
                <a:lnTo>
                  <a:pt x="3501" y="4796"/>
                </a:lnTo>
                <a:lnTo>
                  <a:pt x="3461" y="4810"/>
                </a:lnTo>
                <a:lnTo>
                  <a:pt x="3420" y="4825"/>
                </a:lnTo>
                <a:lnTo>
                  <a:pt x="3379" y="4835"/>
                </a:lnTo>
                <a:lnTo>
                  <a:pt x="3336" y="4845"/>
                </a:lnTo>
                <a:lnTo>
                  <a:pt x="3294" y="4852"/>
                </a:lnTo>
                <a:lnTo>
                  <a:pt x="3250" y="4858"/>
                </a:lnTo>
                <a:lnTo>
                  <a:pt x="3206" y="4862"/>
                </a:lnTo>
                <a:lnTo>
                  <a:pt x="3161" y="4863"/>
                </a:lnTo>
                <a:close/>
                <a:moveTo>
                  <a:pt x="3166" y="4601"/>
                </a:moveTo>
                <a:lnTo>
                  <a:pt x="3166" y="4601"/>
                </a:lnTo>
                <a:lnTo>
                  <a:pt x="3191" y="4600"/>
                </a:lnTo>
                <a:lnTo>
                  <a:pt x="3216" y="4598"/>
                </a:lnTo>
                <a:lnTo>
                  <a:pt x="3242" y="4595"/>
                </a:lnTo>
                <a:lnTo>
                  <a:pt x="3265" y="4591"/>
                </a:lnTo>
                <a:lnTo>
                  <a:pt x="3289" y="4586"/>
                </a:lnTo>
                <a:lnTo>
                  <a:pt x="3312" y="4580"/>
                </a:lnTo>
                <a:lnTo>
                  <a:pt x="3335" y="4573"/>
                </a:lnTo>
                <a:lnTo>
                  <a:pt x="3358" y="4566"/>
                </a:lnTo>
                <a:lnTo>
                  <a:pt x="3380" y="4556"/>
                </a:lnTo>
                <a:lnTo>
                  <a:pt x="3402" y="4547"/>
                </a:lnTo>
                <a:lnTo>
                  <a:pt x="3424" y="4536"/>
                </a:lnTo>
                <a:lnTo>
                  <a:pt x="3444" y="4525"/>
                </a:lnTo>
                <a:lnTo>
                  <a:pt x="3464" y="4513"/>
                </a:lnTo>
                <a:lnTo>
                  <a:pt x="3485" y="4500"/>
                </a:lnTo>
                <a:lnTo>
                  <a:pt x="3504" y="4486"/>
                </a:lnTo>
                <a:lnTo>
                  <a:pt x="3522" y="4471"/>
                </a:lnTo>
                <a:lnTo>
                  <a:pt x="3540" y="4456"/>
                </a:lnTo>
                <a:lnTo>
                  <a:pt x="3558" y="4440"/>
                </a:lnTo>
                <a:lnTo>
                  <a:pt x="3574" y="4424"/>
                </a:lnTo>
                <a:lnTo>
                  <a:pt x="3591" y="4407"/>
                </a:lnTo>
                <a:lnTo>
                  <a:pt x="3607" y="4389"/>
                </a:lnTo>
                <a:lnTo>
                  <a:pt x="3622" y="4371"/>
                </a:lnTo>
                <a:lnTo>
                  <a:pt x="3637" y="4352"/>
                </a:lnTo>
                <a:lnTo>
                  <a:pt x="3651" y="4333"/>
                </a:lnTo>
                <a:lnTo>
                  <a:pt x="3664" y="4313"/>
                </a:lnTo>
                <a:lnTo>
                  <a:pt x="3676" y="4293"/>
                </a:lnTo>
                <a:lnTo>
                  <a:pt x="3688" y="4272"/>
                </a:lnTo>
                <a:lnTo>
                  <a:pt x="3699" y="4251"/>
                </a:lnTo>
                <a:lnTo>
                  <a:pt x="3710" y="4230"/>
                </a:lnTo>
                <a:lnTo>
                  <a:pt x="3719" y="4208"/>
                </a:lnTo>
                <a:lnTo>
                  <a:pt x="3728" y="4185"/>
                </a:lnTo>
                <a:lnTo>
                  <a:pt x="3736" y="4164"/>
                </a:lnTo>
                <a:lnTo>
                  <a:pt x="3753" y="4119"/>
                </a:lnTo>
                <a:lnTo>
                  <a:pt x="3760" y="4098"/>
                </a:lnTo>
                <a:lnTo>
                  <a:pt x="3767" y="4076"/>
                </a:lnTo>
                <a:lnTo>
                  <a:pt x="3773" y="4055"/>
                </a:lnTo>
                <a:lnTo>
                  <a:pt x="3778" y="4033"/>
                </a:lnTo>
                <a:lnTo>
                  <a:pt x="3781" y="4009"/>
                </a:lnTo>
                <a:lnTo>
                  <a:pt x="3783" y="3984"/>
                </a:lnTo>
                <a:lnTo>
                  <a:pt x="3781" y="3953"/>
                </a:lnTo>
                <a:lnTo>
                  <a:pt x="3779" y="3922"/>
                </a:lnTo>
                <a:lnTo>
                  <a:pt x="3775" y="3891"/>
                </a:lnTo>
                <a:lnTo>
                  <a:pt x="3770" y="3861"/>
                </a:lnTo>
                <a:lnTo>
                  <a:pt x="3764" y="3831"/>
                </a:lnTo>
                <a:lnTo>
                  <a:pt x="3755" y="3801"/>
                </a:lnTo>
                <a:lnTo>
                  <a:pt x="3746" y="3772"/>
                </a:lnTo>
                <a:lnTo>
                  <a:pt x="3734" y="3745"/>
                </a:lnTo>
                <a:lnTo>
                  <a:pt x="3722" y="3717"/>
                </a:lnTo>
                <a:lnTo>
                  <a:pt x="3708" y="3691"/>
                </a:lnTo>
                <a:lnTo>
                  <a:pt x="3693" y="3665"/>
                </a:lnTo>
                <a:lnTo>
                  <a:pt x="3677" y="3641"/>
                </a:lnTo>
                <a:lnTo>
                  <a:pt x="3659" y="3615"/>
                </a:lnTo>
                <a:lnTo>
                  <a:pt x="3641" y="3593"/>
                </a:lnTo>
                <a:lnTo>
                  <a:pt x="3622" y="3570"/>
                </a:lnTo>
                <a:lnTo>
                  <a:pt x="3602" y="3548"/>
                </a:lnTo>
                <a:lnTo>
                  <a:pt x="3580" y="3528"/>
                </a:lnTo>
                <a:lnTo>
                  <a:pt x="3558" y="3509"/>
                </a:lnTo>
                <a:lnTo>
                  <a:pt x="3535" y="3491"/>
                </a:lnTo>
                <a:lnTo>
                  <a:pt x="3511" y="3473"/>
                </a:lnTo>
                <a:lnTo>
                  <a:pt x="3486" y="3457"/>
                </a:lnTo>
                <a:lnTo>
                  <a:pt x="3459" y="3443"/>
                </a:lnTo>
                <a:lnTo>
                  <a:pt x="3433" y="3429"/>
                </a:lnTo>
                <a:lnTo>
                  <a:pt x="3406" y="3417"/>
                </a:lnTo>
                <a:lnTo>
                  <a:pt x="3378" y="3406"/>
                </a:lnTo>
                <a:lnTo>
                  <a:pt x="3349" y="3396"/>
                </a:lnTo>
                <a:lnTo>
                  <a:pt x="3321" y="3388"/>
                </a:lnTo>
                <a:lnTo>
                  <a:pt x="3291" y="3381"/>
                </a:lnTo>
                <a:lnTo>
                  <a:pt x="3261" y="3375"/>
                </a:lnTo>
                <a:lnTo>
                  <a:pt x="3230" y="3371"/>
                </a:lnTo>
                <a:lnTo>
                  <a:pt x="3198" y="3369"/>
                </a:lnTo>
                <a:lnTo>
                  <a:pt x="3166" y="3368"/>
                </a:lnTo>
                <a:lnTo>
                  <a:pt x="3135" y="3369"/>
                </a:lnTo>
                <a:lnTo>
                  <a:pt x="3104" y="3371"/>
                </a:lnTo>
                <a:lnTo>
                  <a:pt x="3073" y="3375"/>
                </a:lnTo>
                <a:lnTo>
                  <a:pt x="3043" y="3381"/>
                </a:lnTo>
                <a:lnTo>
                  <a:pt x="3013" y="3388"/>
                </a:lnTo>
                <a:lnTo>
                  <a:pt x="2983" y="3396"/>
                </a:lnTo>
                <a:lnTo>
                  <a:pt x="2954" y="3406"/>
                </a:lnTo>
                <a:lnTo>
                  <a:pt x="2927" y="3417"/>
                </a:lnTo>
                <a:lnTo>
                  <a:pt x="2899" y="3429"/>
                </a:lnTo>
                <a:lnTo>
                  <a:pt x="2873" y="3443"/>
                </a:lnTo>
                <a:lnTo>
                  <a:pt x="2848" y="3457"/>
                </a:lnTo>
                <a:lnTo>
                  <a:pt x="2823" y="3473"/>
                </a:lnTo>
                <a:lnTo>
                  <a:pt x="2799" y="3491"/>
                </a:lnTo>
                <a:lnTo>
                  <a:pt x="2775" y="3509"/>
                </a:lnTo>
                <a:lnTo>
                  <a:pt x="2752" y="3528"/>
                </a:lnTo>
                <a:lnTo>
                  <a:pt x="2732" y="3548"/>
                </a:lnTo>
                <a:lnTo>
                  <a:pt x="2710" y="3570"/>
                </a:lnTo>
                <a:lnTo>
                  <a:pt x="2691" y="3593"/>
                </a:lnTo>
                <a:lnTo>
                  <a:pt x="2673" y="3615"/>
                </a:lnTo>
                <a:lnTo>
                  <a:pt x="2656" y="3641"/>
                </a:lnTo>
                <a:lnTo>
                  <a:pt x="2639" y="3665"/>
                </a:lnTo>
                <a:lnTo>
                  <a:pt x="2625" y="3691"/>
                </a:lnTo>
                <a:lnTo>
                  <a:pt x="2611" y="3717"/>
                </a:lnTo>
                <a:lnTo>
                  <a:pt x="2599" y="3745"/>
                </a:lnTo>
                <a:lnTo>
                  <a:pt x="2588" y="3772"/>
                </a:lnTo>
                <a:lnTo>
                  <a:pt x="2578" y="3801"/>
                </a:lnTo>
                <a:lnTo>
                  <a:pt x="2570" y="3831"/>
                </a:lnTo>
                <a:lnTo>
                  <a:pt x="2563" y="3861"/>
                </a:lnTo>
                <a:lnTo>
                  <a:pt x="2558" y="3891"/>
                </a:lnTo>
                <a:lnTo>
                  <a:pt x="2553" y="3922"/>
                </a:lnTo>
                <a:lnTo>
                  <a:pt x="2551" y="3953"/>
                </a:lnTo>
                <a:lnTo>
                  <a:pt x="2551" y="3984"/>
                </a:lnTo>
                <a:lnTo>
                  <a:pt x="2551" y="4009"/>
                </a:lnTo>
                <a:lnTo>
                  <a:pt x="2553" y="4033"/>
                </a:lnTo>
                <a:lnTo>
                  <a:pt x="2556" y="4055"/>
                </a:lnTo>
                <a:lnTo>
                  <a:pt x="2560" y="4076"/>
                </a:lnTo>
                <a:lnTo>
                  <a:pt x="2565" y="4098"/>
                </a:lnTo>
                <a:lnTo>
                  <a:pt x="2571" y="4119"/>
                </a:lnTo>
                <a:lnTo>
                  <a:pt x="2585" y="4164"/>
                </a:lnTo>
                <a:lnTo>
                  <a:pt x="2594" y="4185"/>
                </a:lnTo>
                <a:lnTo>
                  <a:pt x="2603" y="4208"/>
                </a:lnTo>
                <a:lnTo>
                  <a:pt x="2613" y="4230"/>
                </a:lnTo>
                <a:lnTo>
                  <a:pt x="2624" y="4251"/>
                </a:lnTo>
                <a:lnTo>
                  <a:pt x="2635" y="4272"/>
                </a:lnTo>
                <a:lnTo>
                  <a:pt x="2647" y="4293"/>
                </a:lnTo>
                <a:lnTo>
                  <a:pt x="2660" y="4313"/>
                </a:lnTo>
                <a:lnTo>
                  <a:pt x="2673" y="4333"/>
                </a:lnTo>
                <a:lnTo>
                  <a:pt x="2687" y="4352"/>
                </a:lnTo>
                <a:lnTo>
                  <a:pt x="2703" y="4371"/>
                </a:lnTo>
                <a:lnTo>
                  <a:pt x="2718" y="4389"/>
                </a:lnTo>
                <a:lnTo>
                  <a:pt x="2734" y="4407"/>
                </a:lnTo>
                <a:lnTo>
                  <a:pt x="2751" y="4424"/>
                </a:lnTo>
                <a:lnTo>
                  <a:pt x="2769" y="4440"/>
                </a:lnTo>
                <a:lnTo>
                  <a:pt x="2787" y="4457"/>
                </a:lnTo>
                <a:lnTo>
                  <a:pt x="2806" y="4471"/>
                </a:lnTo>
                <a:lnTo>
                  <a:pt x="2825" y="4486"/>
                </a:lnTo>
                <a:lnTo>
                  <a:pt x="2844" y="4500"/>
                </a:lnTo>
                <a:lnTo>
                  <a:pt x="2864" y="4513"/>
                </a:lnTo>
                <a:lnTo>
                  <a:pt x="2886" y="4525"/>
                </a:lnTo>
                <a:lnTo>
                  <a:pt x="2906" y="4536"/>
                </a:lnTo>
                <a:lnTo>
                  <a:pt x="2929" y="4547"/>
                </a:lnTo>
                <a:lnTo>
                  <a:pt x="2951" y="4556"/>
                </a:lnTo>
                <a:lnTo>
                  <a:pt x="2973" y="4566"/>
                </a:lnTo>
                <a:lnTo>
                  <a:pt x="2996" y="4573"/>
                </a:lnTo>
                <a:lnTo>
                  <a:pt x="3020" y="4580"/>
                </a:lnTo>
                <a:lnTo>
                  <a:pt x="3043" y="4586"/>
                </a:lnTo>
                <a:lnTo>
                  <a:pt x="3067" y="4591"/>
                </a:lnTo>
                <a:lnTo>
                  <a:pt x="3092" y="4595"/>
                </a:lnTo>
                <a:lnTo>
                  <a:pt x="3116" y="4598"/>
                </a:lnTo>
                <a:lnTo>
                  <a:pt x="3141" y="4600"/>
                </a:lnTo>
                <a:lnTo>
                  <a:pt x="3166" y="4601"/>
                </a:lnTo>
                <a:close/>
              </a:path>
            </a:pathLst>
          </a:custGeom>
          <a:solidFill>
            <a:srgbClr val="0051A3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KSO_Shape"/>
          <p:cNvSpPr/>
          <p:nvPr/>
        </p:nvSpPr>
        <p:spPr bwMode="auto">
          <a:xfrm>
            <a:off x="9941225" y="2474970"/>
            <a:ext cx="484936" cy="484936"/>
          </a:xfrm>
          <a:custGeom>
            <a:avLst/>
            <a:gdLst>
              <a:gd name="T0" fmla="*/ 1799698 w 3272"/>
              <a:gd name="T1" fmla="*/ 900199 h 3272"/>
              <a:gd name="T2" fmla="*/ 899849 w 3272"/>
              <a:gd name="T3" fmla="*/ 0 h 3272"/>
              <a:gd name="T4" fmla="*/ 0 w 3272"/>
              <a:gd name="T5" fmla="*/ 900199 h 3272"/>
              <a:gd name="T6" fmla="*/ 899849 w 3272"/>
              <a:gd name="T7" fmla="*/ 1800397 h 3272"/>
              <a:gd name="T8" fmla="*/ 1012055 w 3272"/>
              <a:gd name="T9" fmla="*/ 1800397 h 3272"/>
              <a:gd name="T10" fmla="*/ 1124811 w 3272"/>
              <a:gd name="T11" fmla="*/ 1687597 h 3272"/>
              <a:gd name="T12" fmla="*/ 1012055 w 3272"/>
              <a:gd name="T13" fmla="*/ 1575347 h 3272"/>
              <a:gd name="T14" fmla="*/ 899849 w 3272"/>
              <a:gd name="T15" fmla="*/ 1575347 h 3272"/>
              <a:gd name="T16" fmla="*/ 224962 w 3272"/>
              <a:gd name="T17" fmla="*/ 900199 h 3272"/>
              <a:gd name="T18" fmla="*/ 899849 w 3272"/>
              <a:gd name="T19" fmla="*/ 225050 h 3272"/>
              <a:gd name="T20" fmla="*/ 1584636 w 3272"/>
              <a:gd name="T21" fmla="*/ 900199 h 3272"/>
              <a:gd name="T22" fmla="*/ 1584636 w 3272"/>
              <a:gd name="T23" fmla="*/ 1237498 h 3272"/>
              <a:gd name="T24" fmla="*/ 1461980 w 3272"/>
              <a:gd name="T25" fmla="*/ 1350298 h 3272"/>
              <a:gd name="T26" fmla="*/ 1334373 w 3272"/>
              <a:gd name="T27" fmla="*/ 1237498 h 3272"/>
              <a:gd name="T28" fmla="*/ 1334373 w 3272"/>
              <a:gd name="T29" fmla="*/ 900199 h 3272"/>
              <a:gd name="T30" fmla="*/ 899849 w 3272"/>
              <a:gd name="T31" fmla="*/ 450099 h 3272"/>
              <a:gd name="T32" fmla="*/ 449925 w 3272"/>
              <a:gd name="T33" fmla="*/ 900199 h 3272"/>
              <a:gd name="T34" fmla="*/ 899849 w 3272"/>
              <a:gd name="T35" fmla="*/ 1350298 h 3272"/>
              <a:gd name="T36" fmla="*/ 1129762 w 3272"/>
              <a:gd name="T37" fmla="*/ 1285369 h 3272"/>
              <a:gd name="T38" fmla="*/ 1461980 w 3272"/>
              <a:gd name="T39" fmla="*/ 1575347 h 3272"/>
              <a:gd name="T40" fmla="*/ 1799698 w 3272"/>
              <a:gd name="T41" fmla="*/ 1237498 h 3272"/>
              <a:gd name="T42" fmla="*/ 1799698 w 3272"/>
              <a:gd name="T43" fmla="*/ 900199 h 3272"/>
              <a:gd name="T44" fmla="*/ 899849 w 3272"/>
              <a:gd name="T45" fmla="*/ 1125248 h 3272"/>
              <a:gd name="T46" fmla="*/ 674887 w 3272"/>
              <a:gd name="T47" fmla="*/ 900199 h 3272"/>
              <a:gd name="T48" fmla="*/ 899849 w 3272"/>
              <a:gd name="T49" fmla="*/ 675149 h 3272"/>
              <a:gd name="T50" fmla="*/ 1124811 w 3272"/>
              <a:gd name="T51" fmla="*/ 900199 h 3272"/>
              <a:gd name="T52" fmla="*/ 899849 w 3272"/>
              <a:gd name="T53" fmla="*/ 1125248 h 327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272" h="3272">
                <a:moveTo>
                  <a:pt x="3272" y="1636"/>
                </a:moveTo>
                <a:cubicBezTo>
                  <a:pt x="3272" y="733"/>
                  <a:pt x="2539" y="0"/>
                  <a:pt x="1636" y="0"/>
                </a:cubicBezTo>
                <a:cubicBezTo>
                  <a:pt x="733" y="0"/>
                  <a:pt x="0" y="733"/>
                  <a:pt x="0" y="1636"/>
                </a:cubicBezTo>
                <a:cubicBezTo>
                  <a:pt x="0" y="2539"/>
                  <a:pt x="733" y="3272"/>
                  <a:pt x="1636" y="3272"/>
                </a:cubicBezTo>
                <a:cubicBezTo>
                  <a:pt x="1840" y="3272"/>
                  <a:pt x="1840" y="3272"/>
                  <a:pt x="1840" y="3272"/>
                </a:cubicBezTo>
                <a:cubicBezTo>
                  <a:pt x="1953" y="3272"/>
                  <a:pt x="2045" y="3180"/>
                  <a:pt x="2045" y="3067"/>
                </a:cubicBezTo>
                <a:cubicBezTo>
                  <a:pt x="2045" y="2955"/>
                  <a:pt x="1953" y="2863"/>
                  <a:pt x="1840" y="2863"/>
                </a:cubicBezTo>
                <a:cubicBezTo>
                  <a:pt x="1636" y="2863"/>
                  <a:pt x="1636" y="2863"/>
                  <a:pt x="1636" y="2863"/>
                </a:cubicBezTo>
                <a:cubicBezTo>
                  <a:pt x="959" y="2863"/>
                  <a:pt x="409" y="2314"/>
                  <a:pt x="409" y="1636"/>
                </a:cubicBezTo>
                <a:cubicBezTo>
                  <a:pt x="409" y="958"/>
                  <a:pt x="959" y="409"/>
                  <a:pt x="1636" y="409"/>
                </a:cubicBezTo>
                <a:cubicBezTo>
                  <a:pt x="2314" y="409"/>
                  <a:pt x="2881" y="958"/>
                  <a:pt x="2881" y="1636"/>
                </a:cubicBezTo>
                <a:cubicBezTo>
                  <a:pt x="2881" y="2249"/>
                  <a:pt x="2881" y="2249"/>
                  <a:pt x="2881" y="2249"/>
                </a:cubicBezTo>
                <a:cubicBezTo>
                  <a:pt x="2881" y="2362"/>
                  <a:pt x="2771" y="2454"/>
                  <a:pt x="2658" y="2454"/>
                </a:cubicBezTo>
                <a:cubicBezTo>
                  <a:pt x="2546" y="2454"/>
                  <a:pt x="2426" y="2362"/>
                  <a:pt x="2426" y="2249"/>
                </a:cubicBezTo>
                <a:cubicBezTo>
                  <a:pt x="2426" y="1636"/>
                  <a:pt x="2426" y="1636"/>
                  <a:pt x="2426" y="1636"/>
                </a:cubicBezTo>
                <a:cubicBezTo>
                  <a:pt x="2426" y="1185"/>
                  <a:pt x="2087" y="818"/>
                  <a:pt x="1636" y="818"/>
                </a:cubicBezTo>
                <a:cubicBezTo>
                  <a:pt x="1184" y="818"/>
                  <a:pt x="818" y="1185"/>
                  <a:pt x="818" y="1636"/>
                </a:cubicBezTo>
                <a:cubicBezTo>
                  <a:pt x="818" y="2087"/>
                  <a:pt x="1184" y="2454"/>
                  <a:pt x="1636" y="2454"/>
                </a:cubicBezTo>
                <a:cubicBezTo>
                  <a:pt x="1789" y="2454"/>
                  <a:pt x="1931" y="2409"/>
                  <a:pt x="2054" y="2336"/>
                </a:cubicBezTo>
                <a:cubicBezTo>
                  <a:pt x="2096" y="2633"/>
                  <a:pt x="2349" y="2863"/>
                  <a:pt x="2658" y="2863"/>
                </a:cubicBezTo>
                <a:cubicBezTo>
                  <a:pt x="2997" y="2863"/>
                  <a:pt x="3272" y="2588"/>
                  <a:pt x="3272" y="2249"/>
                </a:cubicBezTo>
                <a:lnTo>
                  <a:pt x="3272" y="1636"/>
                </a:lnTo>
                <a:close/>
                <a:moveTo>
                  <a:pt x="1636" y="2045"/>
                </a:moveTo>
                <a:cubicBezTo>
                  <a:pt x="1410" y="2045"/>
                  <a:pt x="1227" y="1862"/>
                  <a:pt x="1227" y="1636"/>
                </a:cubicBezTo>
                <a:cubicBezTo>
                  <a:pt x="1227" y="1410"/>
                  <a:pt x="1410" y="1227"/>
                  <a:pt x="1636" y="1227"/>
                </a:cubicBezTo>
                <a:cubicBezTo>
                  <a:pt x="1862" y="1227"/>
                  <a:pt x="2045" y="1410"/>
                  <a:pt x="2045" y="1636"/>
                </a:cubicBezTo>
                <a:cubicBezTo>
                  <a:pt x="2045" y="1862"/>
                  <a:pt x="1862" y="2045"/>
                  <a:pt x="1636" y="2045"/>
                </a:cubicBezTo>
                <a:close/>
              </a:path>
            </a:pathLst>
          </a:custGeom>
          <a:solidFill>
            <a:srgbClr val="F08B17"/>
          </a:solidFill>
          <a:ln>
            <a:noFill/>
          </a:ln>
        </p:spPr>
        <p:txBody>
          <a:bodyPr anchor="ctr" anchorCtr="1"/>
          <a:lstStyle/>
          <a:p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234972" y="3158052"/>
            <a:ext cx="1326654" cy="403764"/>
          </a:xfrm>
          <a:prstGeom prst="roundRect">
            <a:avLst/>
          </a:prstGeom>
          <a:solidFill>
            <a:srgbClr val="F08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地址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82015" y="3948430"/>
            <a:ext cx="17900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厦门市同安区同明北路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15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号（顺达隆厂房内）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349045" y="3158052"/>
            <a:ext cx="1326654" cy="403764"/>
          </a:xfrm>
          <a:prstGeom prst="roundRect">
            <a:avLst/>
          </a:prstGeom>
          <a:solidFill>
            <a:srgbClr val="005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联系人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69590" y="3948430"/>
            <a:ext cx="172593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陈小姐：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18030272895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郭小姐：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18060918832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447454" y="3158052"/>
            <a:ext cx="1326654" cy="403764"/>
          </a:xfrm>
          <a:prstGeom prst="roundRect">
            <a:avLst/>
          </a:prstGeom>
          <a:solidFill>
            <a:srgbClr val="F08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电话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42426" y="4118279"/>
            <a:ext cx="15314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TEL:0592-5971126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547597" y="3158052"/>
            <a:ext cx="1326654" cy="403764"/>
          </a:xfrm>
          <a:prstGeom prst="roundRect">
            <a:avLst/>
          </a:prstGeom>
          <a:solidFill>
            <a:srgbClr val="005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邮箱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359015" y="4117975"/>
            <a:ext cx="17037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3429668685@qq.com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9539615" y="3158052"/>
            <a:ext cx="1326654" cy="403764"/>
          </a:xfrm>
          <a:prstGeom prst="roundRect">
            <a:avLst/>
          </a:prstGeom>
          <a:solidFill>
            <a:srgbClr val="F08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官网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324975" y="4117975"/>
            <a:ext cx="225361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https://xmtcjh.en.alibaba.com/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41" name="椭圆 40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04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43" name="文本框 42"/>
              <p:cNvSpPr txBox="1"/>
              <p:nvPr/>
            </p:nvSpPr>
            <p:spPr>
              <a:xfrm>
                <a:off x="1368816" y="59151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联系方式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646235" y="507206"/>
            <a:ext cx="4754880" cy="957613"/>
            <a:chOff x="646235" y="452342"/>
            <a:chExt cx="4754880" cy="957613"/>
          </a:xfrm>
        </p:grpSpPr>
        <p:sp>
          <p:nvSpPr>
            <p:cNvPr id="10" name="文本框 9"/>
            <p:cNvSpPr txBox="1"/>
            <p:nvPr/>
          </p:nvSpPr>
          <p:spPr>
            <a:xfrm>
              <a:off x="646235" y="452342"/>
              <a:ext cx="4754880" cy="553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rgbClr val="222A73"/>
                  </a:solidFill>
                  <a:latin typeface="方正兰亭中粗黑_GBK" panose="02000000000000000000" pitchFamily="2" charset="-122"/>
                  <a:ea typeface="方正兰亭中粗黑_GBK" panose="02000000000000000000" pitchFamily="2" charset="-122"/>
                </a:rPr>
                <a:t>厦门通城建辉工贸有限公司</a:t>
              </a:r>
              <a:endParaRPr lang="zh-CN" altLang="en-US" sz="3000" dirty="0">
                <a:solidFill>
                  <a:srgbClr val="222A73"/>
                </a:solidFill>
                <a:latin typeface="方正兰亭中粗黑_GBK" panose="02000000000000000000" pitchFamily="2" charset="-122"/>
                <a:ea typeface="方正兰亭中粗黑_GBK" panose="02000000000000000000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68827" y="1111885"/>
              <a:ext cx="3314516" cy="298070"/>
            </a:xfrm>
            <a:prstGeom prst="rect">
              <a:avLst/>
            </a:prstGeom>
            <a:solidFill>
              <a:srgbClr val="222A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spc="300" dirty="0" smtClean="0">
                  <a:latin typeface="思源黑体" panose="020B0500000000000000" pitchFamily="34" charset="-122"/>
                  <a:ea typeface="思源黑体" panose="020B0500000000000000" pitchFamily="34" charset="-122"/>
                </a:rPr>
                <a:t>梦想！从这里起航！ </a:t>
              </a:r>
              <a:r>
                <a:rPr lang="en-US" altLang="zh-CN" sz="1500" dirty="0" smtClean="0">
                  <a:latin typeface="思源黑体" panose="020B0500000000000000" pitchFamily="34" charset="-122"/>
                  <a:ea typeface="思源黑体" panose="020B0500000000000000" pitchFamily="34" charset="-122"/>
                </a:rPr>
                <a:t>JOIN US</a:t>
              </a:r>
              <a:endParaRPr lang="zh-CN" altLang="en-US" sz="1500" dirty="0"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829685" y="2404110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谢谢！！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"/>
            <a:ext cx="12192000" cy="685630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385515" y="3612877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思源黑体" panose="020B0500000000000000" pitchFamily="34" charset="-122"/>
                <a:ea typeface="思源黑体" panose="020B0500000000000000" pitchFamily="34" charset="-122"/>
              </a:rPr>
              <a:t>公司介绍</a:t>
            </a:r>
            <a:endParaRPr lang="zh-CN" altLang="en-US" sz="6000" b="1" spc="3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586158" y="4510009"/>
            <a:ext cx="7015034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1219200">
              <a:lnSpc>
                <a:spcPct val="200000"/>
              </a:lnSpc>
              <a:spcAft>
                <a:spcPts val="600"/>
              </a:spcAft>
              <a:defRPr/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为客户服务是我们存在的唯一理由，客户需求是我们发展的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原动我们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坚持以客户为中心，快速响应客户需求，持续为客户创造长期价值进而成就客户。为客户提供有效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服务。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82" y="337762"/>
            <a:ext cx="4136386" cy="24898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5415649" y="3017159"/>
            <a:ext cx="1606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altLang="zh-CN" sz="3600" dirty="0" smtClean="0">
                <a:solidFill>
                  <a:srgbClr val="F08B17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Impact" panose="020B0806030902050204" pitchFamily="34" charset="0"/>
              </a:rPr>
              <a:t>PART 01</a:t>
            </a:r>
            <a:endParaRPr lang="zh-CN" altLang="en-US" sz="3600" dirty="0">
              <a:solidFill>
                <a:srgbClr val="F08B17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394756" y="4137641"/>
            <a:ext cx="745285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7992316" y="4137641"/>
            <a:ext cx="745285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5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Other_1"/>
          <p:cNvSpPr/>
          <p:nvPr>
            <p:custDataLst>
              <p:tags r:id="rId1"/>
            </p:custDataLst>
          </p:nvPr>
        </p:nvSpPr>
        <p:spPr>
          <a:xfrm>
            <a:off x="1653568" y="1974113"/>
            <a:ext cx="2913968" cy="357028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E0E0E0"/>
            </a:soli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dirty="0">
              <a:ea typeface="微软雅黑" panose="020B050302020402020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41" name="椭圆 40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01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1368816" y="59151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公司介绍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1753235" y="2252980"/>
            <a:ext cx="2713990" cy="3215005"/>
            <a:chOff x="2761" y="3548"/>
            <a:chExt cx="4274" cy="5063"/>
          </a:xfrm>
        </p:grpSpPr>
        <p:sp>
          <p:nvSpPr>
            <p:cNvPr id="38" name="MH_SubTitle_1"/>
            <p:cNvSpPr/>
            <p:nvPr>
              <p:custDataLst>
                <p:tags r:id="rId2"/>
              </p:custDataLst>
            </p:nvPr>
          </p:nvSpPr>
          <p:spPr>
            <a:xfrm>
              <a:off x="2761" y="7621"/>
              <a:ext cx="4275" cy="99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70000"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rgbClr val="222A73"/>
                  </a:solidFill>
                  <a:ea typeface="微软雅黑" panose="020B0503020204020204" charset="-122"/>
                </a:rPr>
                <a:t>杨天明</a:t>
              </a:r>
              <a:endParaRPr lang="zh-CN" altLang="en-US" sz="1600" b="1" dirty="0">
                <a:solidFill>
                  <a:srgbClr val="222A73"/>
                </a:solidFill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rgbClr val="222A73"/>
                  </a:solidFill>
                  <a:ea typeface="微软雅黑" panose="020B0503020204020204" charset="-122"/>
                </a:rPr>
                <a:t>公司创始人</a:t>
              </a:r>
              <a:endParaRPr lang="en-US" altLang="zh-CN" sz="1600" b="1" dirty="0">
                <a:solidFill>
                  <a:srgbClr val="222A73"/>
                </a:solidFill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  <a:defRPr/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6" y="3548"/>
              <a:ext cx="3765" cy="3705"/>
            </a:xfrm>
            <a:prstGeom prst="rect">
              <a:avLst/>
            </a:prstGeom>
          </p:spPr>
        </p:pic>
      </p:grpSp>
      <p:sp>
        <p:nvSpPr>
          <p:cNvPr id="4" name="TextBox 7"/>
          <p:cNvSpPr txBox="1"/>
          <p:nvPr/>
        </p:nvSpPr>
        <p:spPr>
          <a:xfrm>
            <a:off x="5339045" y="2839686"/>
            <a:ext cx="5838930" cy="1999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</a:rPr>
              <a:t>       </a:t>
            </a:r>
            <a:r>
              <a:rPr sz="1200" dirty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</a:rPr>
              <a:t>厦门通城建辉工贸有限公司成立于2004年10月，公司位于厦门市同安区，是一家专业生产各种</a:t>
            </a:r>
            <a:r>
              <a:rPr sz="1400" dirty="0">
                <a:solidFill>
                  <a:schemeClr val="bg1">
                    <a:lumMod val="50000"/>
                  </a:schemeClr>
                </a:solidFill>
                <a:latin typeface="汉仪程行简" panose="00020600040101010101" charset="-122"/>
                <a:ea typeface="汉仪程行简" panose="00020600040101010101" charset="-122"/>
              </a:rPr>
              <a:t>精密五金</a:t>
            </a:r>
            <a:r>
              <a:rPr sz="1200" dirty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</a:rPr>
              <a:t>加工的企业，拥有多名专业技术员，技术功底扎实，实力雄厚。是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</a:rPr>
              <a:t>工贸</a:t>
            </a:r>
            <a:r>
              <a:rPr sz="1200" dirty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</a:rPr>
              <a:t>一体的企业；公司技术人员数名已长达十年以上，经验丰富，精通各种五金加工技术。工厂设备齐全，自主加工生产各种材质的精密五金件。</a:t>
            </a:r>
            <a:endParaRPr sz="1200" dirty="0">
              <a:solidFill>
                <a:schemeClr val="bg1">
                  <a:lumMod val="50000"/>
                </a:schemeClr>
              </a:solidFill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</a:rPr>
              <a:t>      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339045" y="2124730"/>
            <a:ext cx="5014022" cy="775654"/>
            <a:chOff x="-478835" y="1290087"/>
            <a:chExt cx="5014021" cy="775654"/>
          </a:xfrm>
        </p:grpSpPr>
        <p:sp>
          <p:nvSpPr>
            <p:cNvPr id="6" name="Subtitle 2"/>
            <p:cNvSpPr txBox="1"/>
            <p:nvPr/>
          </p:nvSpPr>
          <p:spPr>
            <a:xfrm>
              <a:off x="-478835" y="1290087"/>
              <a:ext cx="3033470" cy="7479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zh-CN" altLang="en-US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Lato" panose="020F0502020204030203" pitchFamily="34" charset="0"/>
                </a:rPr>
                <a:t>公司简介</a:t>
              </a:r>
              <a:endParaRPr lang="id-ID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ato" panose="020F0502020204030203" pitchFamily="34" charset="0"/>
              </a:endParaRPr>
            </a:p>
          </p:txBody>
        </p:sp>
        <p:sp>
          <p:nvSpPr>
            <p:cNvPr id="7" name="Subtitle 2"/>
            <p:cNvSpPr txBox="1"/>
            <p:nvPr/>
          </p:nvSpPr>
          <p:spPr>
            <a:xfrm>
              <a:off x="-464980" y="1691769"/>
              <a:ext cx="5000166" cy="3739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en-US" altLang="zh-CN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arajita" panose="020B0604020202020204" pitchFamily="34" charset="0"/>
                  <a:ea typeface="Lato Light" panose="020F0502020204030203" pitchFamily="34" charset="0"/>
                  <a:cs typeface="Aparajita" panose="020B0604020202020204" pitchFamily="34" charset="0"/>
                </a:rPr>
                <a:t>COMPANY PROFILE</a:t>
              </a:r>
              <a:endParaRPr lang="id-ID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parajita" panose="020B0604020202020204" pitchFamily="34" charset="0"/>
                <a:ea typeface="Lato Light" panose="020F0502020204030203" pitchFamily="34" charset="0"/>
                <a:cs typeface="Aparajita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74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4"/>
          <p:cNvGrpSpPr>
            <a:grpSpLocks noChangeAspect="1"/>
          </p:cNvGrpSpPr>
          <p:nvPr/>
        </p:nvGrpSpPr>
        <p:grpSpPr bwMode="auto">
          <a:xfrm>
            <a:off x="4158076" y="1379235"/>
            <a:ext cx="3661657" cy="5258097"/>
            <a:chOff x="2839" y="146"/>
            <a:chExt cx="3101" cy="4453"/>
          </a:xfrm>
        </p:grpSpPr>
        <p:sp>
          <p:nvSpPr>
            <p:cNvPr id="156" name="Freeform 5"/>
            <p:cNvSpPr/>
            <p:nvPr/>
          </p:nvSpPr>
          <p:spPr bwMode="auto">
            <a:xfrm>
              <a:off x="2839" y="146"/>
              <a:ext cx="3101" cy="4453"/>
            </a:xfrm>
            <a:custGeom>
              <a:avLst/>
              <a:gdLst>
                <a:gd name="T0" fmla="*/ 932 w 2147"/>
                <a:gd name="T1" fmla="*/ 269 h 3085"/>
                <a:gd name="T2" fmla="*/ 762 w 2147"/>
                <a:gd name="T3" fmla="*/ 464 h 3085"/>
                <a:gd name="T4" fmla="*/ 456 w 2147"/>
                <a:gd name="T5" fmla="*/ 705 h 3085"/>
                <a:gd name="T6" fmla="*/ 1356 w 2147"/>
                <a:gd name="T7" fmla="*/ 1132 h 3085"/>
                <a:gd name="T8" fmla="*/ 1 w 2147"/>
                <a:gd name="T9" fmla="*/ 1712 h 3085"/>
                <a:gd name="T10" fmla="*/ 1236 w 2147"/>
                <a:gd name="T11" fmla="*/ 2499 h 3085"/>
                <a:gd name="T12" fmla="*/ 1319 w 2147"/>
                <a:gd name="T13" fmla="*/ 3085 h 3085"/>
                <a:gd name="T14" fmla="*/ 2133 w 2147"/>
                <a:gd name="T15" fmla="*/ 3085 h 3085"/>
                <a:gd name="T16" fmla="*/ 1805 w 2147"/>
                <a:gd name="T17" fmla="*/ 2165 h 3085"/>
                <a:gd name="T18" fmla="*/ 971 w 2147"/>
                <a:gd name="T19" fmla="*/ 1729 h 3085"/>
                <a:gd name="T20" fmla="*/ 1840 w 2147"/>
                <a:gd name="T21" fmla="*/ 1259 h 3085"/>
                <a:gd name="T22" fmla="*/ 1076 w 2147"/>
                <a:gd name="T23" fmla="*/ 767 h 3085"/>
                <a:gd name="T24" fmla="*/ 759 w 2147"/>
                <a:gd name="T25" fmla="*/ 582 h 3085"/>
                <a:gd name="T26" fmla="*/ 1020 w 2147"/>
                <a:gd name="T27" fmla="*/ 271 h 3085"/>
                <a:gd name="T28" fmla="*/ 1178 w 2147"/>
                <a:gd name="T29" fmla="*/ 271 h 3085"/>
                <a:gd name="T30" fmla="*/ 980 w 2147"/>
                <a:gd name="T31" fmla="*/ 0 h 3085"/>
                <a:gd name="T32" fmla="*/ 782 w 2147"/>
                <a:gd name="T33" fmla="*/ 269 h 3085"/>
                <a:gd name="T34" fmla="*/ 932 w 2147"/>
                <a:gd name="T35" fmla="*/ 269 h 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47" h="3085">
                  <a:moveTo>
                    <a:pt x="932" y="269"/>
                  </a:moveTo>
                  <a:cubicBezTo>
                    <a:pt x="940" y="312"/>
                    <a:pt x="924" y="391"/>
                    <a:pt x="762" y="464"/>
                  </a:cubicBezTo>
                  <a:cubicBezTo>
                    <a:pt x="601" y="537"/>
                    <a:pt x="416" y="570"/>
                    <a:pt x="456" y="705"/>
                  </a:cubicBezTo>
                  <a:cubicBezTo>
                    <a:pt x="518" y="917"/>
                    <a:pt x="1352" y="841"/>
                    <a:pt x="1356" y="1132"/>
                  </a:cubicBezTo>
                  <a:cubicBezTo>
                    <a:pt x="1361" y="1512"/>
                    <a:pt x="0" y="1240"/>
                    <a:pt x="1" y="1712"/>
                  </a:cubicBezTo>
                  <a:cubicBezTo>
                    <a:pt x="2" y="2185"/>
                    <a:pt x="961" y="2069"/>
                    <a:pt x="1236" y="2499"/>
                  </a:cubicBezTo>
                  <a:cubicBezTo>
                    <a:pt x="1415" y="2777"/>
                    <a:pt x="1319" y="3085"/>
                    <a:pt x="1319" y="3085"/>
                  </a:cubicBezTo>
                  <a:cubicBezTo>
                    <a:pt x="2133" y="3085"/>
                    <a:pt x="2133" y="3085"/>
                    <a:pt x="2133" y="3085"/>
                  </a:cubicBezTo>
                  <a:cubicBezTo>
                    <a:pt x="2133" y="3085"/>
                    <a:pt x="2147" y="2505"/>
                    <a:pt x="1805" y="2165"/>
                  </a:cubicBezTo>
                  <a:cubicBezTo>
                    <a:pt x="1489" y="1852"/>
                    <a:pt x="968" y="1871"/>
                    <a:pt x="971" y="1729"/>
                  </a:cubicBezTo>
                  <a:cubicBezTo>
                    <a:pt x="974" y="1588"/>
                    <a:pt x="1818" y="1577"/>
                    <a:pt x="1840" y="1259"/>
                  </a:cubicBezTo>
                  <a:cubicBezTo>
                    <a:pt x="1860" y="975"/>
                    <a:pt x="1479" y="839"/>
                    <a:pt x="1076" y="767"/>
                  </a:cubicBezTo>
                  <a:cubicBezTo>
                    <a:pt x="688" y="698"/>
                    <a:pt x="650" y="636"/>
                    <a:pt x="759" y="582"/>
                  </a:cubicBezTo>
                  <a:cubicBezTo>
                    <a:pt x="925" y="500"/>
                    <a:pt x="1011" y="429"/>
                    <a:pt x="1020" y="271"/>
                  </a:cubicBezTo>
                  <a:cubicBezTo>
                    <a:pt x="1178" y="271"/>
                    <a:pt x="1178" y="271"/>
                    <a:pt x="1178" y="271"/>
                  </a:cubicBezTo>
                  <a:cubicBezTo>
                    <a:pt x="980" y="0"/>
                    <a:pt x="980" y="0"/>
                    <a:pt x="980" y="0"/>
                  </a:cubicBezTo>
                  <a:cubicBezTo>
                    <a:pt x="782" y="269"/>
                    <a:pt x="782" y="269"/>
                    <a:pt x="782" y="269"/>
                  </a:cubicBezTo>
                  <a:cubicBezTo>
                    <a:pt x="932" y="269"/>
                    <a:pt x="932" y="269"/>
                    <a:pt x="932" y="269"/>
                  </a:cubicBezTo>
                </a:path>
              </a:pathLst>
            </a:custGeom>
            <a:solidFill>
              <a:srgbClr val="000000">
                <a:alpha val="2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57" name="Freeform 7"/>
            <p:cNvSpPr/>
            <p:nvPr/>
          </p:nvSpPr>
          <p:spPr bwMode="auto">
            <a:xfrm>
              <a:off x="2865" y="194"/>
              <a:ext cx="3030" cy="4379"/>
            </a:xfrm>
            <a:custGeom>
              <a:avLst/>
              <a:gdLst>
                <a:gd name="T0" fmla="*/ 1352 w 2098"/>
                <a:gd name="T1" fmla="*/ 2851 h 3034"/>
                <a:gd name="T2" fmla="*/ 568 w 2098"/>
                <a:gd name="T3" fmla="*/ 2084 h 3034"/>
                <a:gd name="T4" fmla="*/ 7 w 2098"/>
                <a:gd name="T5" fmla="*/ 1679 h 3034"/>
                <a:gd name="T6" fmla="*/ 339 w 2098"/>
                <a:gd name="T7" fmla="*/ 1427 h 3034"/>
                <a:gd name="T8" fmla="*/ 1308 w 2098"/>
                <a:gd name="T9" fmla="*/ 1224 h 3034"/>
                <a:gd name="T10" fmla="*/ 1317 w 2098"/>
                <a:gd name="T11" fmla="*/ 986 h 3034"/>
                <a:gd name="T12" fmla="*/ 598 w 2098"/>
                <a:gd name="T13" fmla="*/ 759 h 3034"/>
                <a:gd name="T14" fmla="*/ 458 w 2098"/>
                <a:gd name="T15" fmla="*/ 638 h 3034"/>
                <a:gd name="T16" fmla="*/ 652 w 2098"/>
                <a:gd name="T17" fmla="*/ 496 h 3034"/>
                <a:gd name="T18" fmla="*/ 919 w 2098"/>
                <a:gd name="T19" fmla="*/ 327 h 3034"/>
                <a:gd name="T20" fmla="*/ 935 w 2098"/>
                <a:gd name="T21" fmla="*/ 214 h 3034"/>
                <a:gd name="T22" fmla="*/ 962 w 2098"/>
                <a:gd name="T23" fmla="*/ 9 h 3034"/>
                <a:gd name="T24" fmla="*/ 978 w 2098"/>
                <a:gd name="T25" fmla="*/ 216 h 3034"/>
                <a:gd name="T26" fmla="*/ 730 w 2098"/>
                <a:gd name="T27" fmla="*/ 527 h 3034"/>
                <a:gd name="T28" fmla="*/ 663 w 2098"/>
                <a:gd name="T29" fmla="*/ 601 h 3034"/>
                <a:gd name="T30" fmla="*/ 787 w 2098"/>
                <a:gd name="T31" fmla="*/ 696 h 3034"/>
                <a:gd name="T32" fmla="*/ 1746 w 2098"/>
                <a:gd name="T33" fmla="*/ 1051 h 3034"/>
                <a:gd name="T34" fmla="*/ 1741 w 2098"/>
                <a:gd name="T35" fmla="*/ 1336 h 3034"/>
                <a:gd name="T36" fmla="*/ 1022 w 2098"/>
                <a:gd name="T37" fmla="*/ 1606 h 3034"/>
                <a:gd name="T38" fmla="*/ 929 w 2098"/>
                <a:gd name="T39" fmla="*/ 1698 h 3034"/>
                <a:gd name="T40" fmla="*/ 1191 w 2098"/>
                <a:gd name="T41" fmla="*/ 1858 h 3034"/>
                <a:gd name="T42" fmla="*/ 2091 w 2098"/>
                <a:gd name="T43" fmla="*/ 3031 h 3034"/>
                <a:gd name="T44" fmla="*/ 1329 w 2098"/>
                <a:gd name="T45" fmla="*/ 3027 h 3034"/>
                <a:gd name="T46" fmla="*/ 1329 w 2098"/>
                <a:gd name="T47" fmla="*/ 3031 h 3034"/>
                <a:gd name="T48" fmla="*/ 2097 w 2098"/>
                <a:gd name="T49" fmla="*/ 3033 h 3034"/>
                <a:gd name="T50" fmla="*/ 1774 w 2098"/>
                <a:gd name="T51" fmla="*/ 2145 h 3034"/>
                <a:gd name="T52" fmla="*/ 954 w 2098"/>
                <a:gd name="T53" fmla="*/ 1746 h 3034"/>
                <a:gd name="T54" fmla="*/ 959 w 2098"/>
                <a:gd name="T55" fmla="*/ 1650 h 3034"/>
                <a:gd name="T56" fmla="*/ 1613 w 2098"/>
                <a:gd name="T57" fmla="*/ 1428 h 3034"/>
                <a:gd name="T58" fmla="*/ 1805 w 2098"/>
                <a:gd name="T59" fmla="*/ 1204 h 3034"/>
                <a:gd name="T60" fmla="*/ 1055 w 2098"/>
                <a:gd name="T61" fmla="*/ 752 h 3034"/>
                <a:gd name="T62" fmla="*/ 671 w 2098"/>
                <a:gd name="T63" fmla="*/ 607 h 3034"/>
                <a:gd name="T64" fmla="*/ 706 w 2098"/>
                <a:gd name="T65" fmla="*/ 549 h 3034"/>
                <a:gd name="T66" fmla="*/ 984 w 2098"/>
                <a:gd name="T67" fmla="*/ 237 h 3034"/>
                <a:gd name="T68" fmla="*/ 1121 w 2098"/>
                <a:gd name="T69" fmla="*/ 218 h 3034"/>
                <a:gd name="T70" fmla="*/ 962 w 2098"/>
                <a:gd name="T71" fmla="*/ 0 h 3034"/>
                <a:gd name="T72" fmla="*/ 802 w 2098"/>
                <a:gd name="T73" fmla="*/ 217 h 3034"/>
                <a:gd name="T74" fmla="*/ 931 w 2098"/>
                <a:gd name="T75" fmla="*/ 233 h 3034"/>
                <a:gd name="T76" fmla="*/ 834 w 2098"/>
                <a:gd name="T77" fmla="*/ 401 h 3034"/>
                <a:gd name="T78" fmla="*/ 506 w 2098"/>
                <a:gd name="T79" fmla="*/ 555 h 3034"/>
                <a:gd name="T80" fmla="*/ 455 w 2098"/>
                <a:gd name="T81" fmla="*/ 667 h 3034"/>
                <a:gd name="T82" fmla="*/ 852 w 2098"/>
                <a:gd name="T83" fmla="*/ 826 h 3034"/>
                <a:gd name="T84" fmla="*/ 1356 w 2098"/>
                <a:gd name="T85" fmla="*/ 1099 h 3034"/>
                <a:gd name="T86" fmla="*/ 1066 w 2098"/>
                <a:gd name="T87" fmla="*/ 1317 h 3034"/>
                <a:gd name="T88" fmla="*/ 64 w 2098"/>
                <a:gd name="T89" fmla="*/ 1537 h 3034"/>
                <a:gd name="T90" fmla="*/ 47 w 2098"/>
                <a:gd name="T91" fmla="*/ 1833 h 3034"/>
                <a:gd name="T92" fmla="*/ 950 w 2098"/>
                <a:gd name="T93" fmla="*/ 2227 h 3034"/>
                <a:gd name="T94" fmla="*/ 1325 w 2098"/>
                <a:gd name="T95" fmla="*/ 3030 h 3034"/>
                <a:gd name="T96" fmla="*/ 1329 w 2098"/>
                <a:gd name="T97" fmla="*/ 3031 h 3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98" h="3034">
                  <a:moveTo>
                    <a:pt x="1329" y="3031"/>
                  </a:moveTo>
                  <a:cubicBezTo>
                    <a:pt x="1332" y="3031"/>
                    <a:pt x="1332" y="3031"/>
                    <a:pt x="1332" y="3031"/>
                  </a:cubicBezTo>
                  <a:cubicBezTo>
                    <a:pt x="1340" y="2997"/>
                    <a:pt x="1352" y="2932"/>
                    <a:pt x="1352" y="2851"/>
                  </a:cubicBezTo>
                  <a:cubicBezTo>
                    <a:pt x="1352" y="2738"/>
                    <a:pt x="1329" y="2592"/>
                    <a:pt x="1239" y="2453"/>
                  </a:cubicBezTo>
                  <a:cubicBezTo>
                    <a:pt x="1173" y="2349"/>
                    <a:pt x="1071" y="2277"/>
                    <a:pt x="953" y="2221"/>
                  </a:cubicBezTo>
                  <a:cubicBezTo>
                    <a:pt x="835" y="2165"/>
                    <a:pt x="700" y="2124"/>
                    <a:pt x="568" y="2084"/>
                  </a:cubicBezTo>
                  <a:cubicBezTo>
                    <a:pt x="417" y="2039"/>
                    <a:pt x="277" y="1996"/>
                    <a:pt x="174" y="1936"/>
                  </a:cubicBezTo>
                  <a:cubicBezTo>
                    <a:pt x="123" y="1906"/>
                    <a:pt x="81" y="1871"/>
                    <a:pt x="53" y="1829"/>
                  </a:cubicBezTo>
                  <a:cubicBezTo>
                    <a:pt x="24" y="1787"/>
                    <a:pt x="8" y="1738"/>
                    <a:pt x="7" y="1679"/>
                  </a:cubicBezTo>
                  <a:cubicBezTo>
                    <a:pt x="7" y="1679"/>
                    <a:pt x="7" y="1679"/>
                    <a:pt x="7" y="1679"/>
                  </a:cubicBezTo>
                  <a:cubicBezTo>
                    <a:pt x="7" y="1622"/>
                    <a:pt x="30" y="1578"/>
                    <a:pt x="69" y="1542"/>
                  </a:cubicBezTo>
                  <a:cubicBezTo>
                    <a:pt x="127" y="1487"/>
                    <a:pt x="224" y="1452"/>
                    <a:pt x="339" y="1427"/>
                  </a:cubicBezTo>
                  <a:cubicBezTo>
                    <a:pt x="455" y="1402"/>
                    <a:pt x="588" y="1387"/>
                    <a:pt x="720" y="1373"/>
                  </a:cubicBezTo>
                  <a:cubicBezTo>
                    <a:pt x="884" y="1354"/>
                    <a:pt x="1044" y="1337"/>
                    <a:pt x="1164" y="1299"/>
                  </a:cubicBezTo>
                  <a:cubicBezTo>
                    <a:pt x="1223" y="1280"/>
                    <a:pt x="1273" y="1256"/>
                    <a:pt x="1308" y="1224"/>
                  </a:cubicBezTo>
                  <a:cubicBezTo>
                    <a:pt x="1343" y="1192"/>
                    <a:pt x="1363" y="1152"/>
                    <a:pt x="1363" y="1102"/>
                  </a:cubicBezTo>
                  <a:cubicBezTo>
                    <a:pt x="1363" y="1101"/>
                    <a:pt x="1363" y="1100"/>
                    <a:pt x="1363" y="1099"/>
                  </a:cubicBezTo>
                  <a:cubicBezTo>
                    <a:pt x="1362" y="1054"/>
                    <a:pt x="1345" y="1017"/>
                    <a:pt x="1317" y="986"/>
                  </a:cubicBezTo>
                  <a:cubicBezTo>
                    <a:pt x="1273" y="940"/>
                    <a:pt x="1204" y="907"/>
                    <a:pt x="1122" y="882"/>
                  </a:cubicBezTo>
                  <a:cubicBezTo>
                    <a:pt x="1041" y="856"/>
                    <a:pt x="947" y="838"/>
                    <a:pt x="854" y="819"/>
                  </a:cubicBezTo>
                  <a:cubicBezTo>
                    <a:pt x="763" y="801"/>
                    <a:pt x="670" y="783"/>
                    <a:pt x="598" y="759"/>
                  </a:cubicBezTo>
                  <a:cubicBezTo>
                    <a:pt x="562" y="747"/>
                    <a:pt x="530" y="733"/>
                    <a:pt x="507" y="718"/>
                  </a:cubicBezTo>
                  <a:cubicBezTo>
                    <a:pt x="483" y="702"/>
                    <a:pt x="468" y="685"/>
                    <a:pt x="462" y="665"/>
                  </a:cubicBezTo>
                  <a:cubicBezTo>
                    <a:pt x="459" y="655"/>
                    <a:pt x="458" y="646"/>
                    <a:pt x="458" y="638"/>
                  </a:cubicBezTo>
                  <a:cubicBezTo>
                    <a:pt x="458" y="622"/>
                    <a:pt x="462" y="609"/>
                    <a:pt x="471" y="596"/>
                  </a:cubicBezTo>
                  <a:cubicBezTo>
                    <a:pt x="484" y="577"/>
                    <a:pt x="507" y="561"/>
                    <a:pt x="538" y="545"/>
                  </a:cubicBezTo>
                  <a:cubicBezTo>
                    <a:pt x="569" y="529"/>
                    <a:pt x="608" y="513"/>
                    <a:pt x="652" y="496"/>
                  </a:cubicBezTo>
                  <a:cubicBezTo>
                    <a:pt x="686" y="483"/>
                    <a:pt x="720" y="469"/>
                    <a:pt x="754" y="454"/>
                  </a:cubicBezTo>
                  <a:cubicBezTo>
                    <a:pt x="783" y="441"/>
                    <a:pt x="829" y="417"/>
                    <a:pt x="869" y="384"/>
                  </a:cubicBezTo>
                  <a:cubicBezTo>
                    <a:pt x="888" y="367"/>
                    <a:pt x="906" y="348"/>
                    <a:pt x="919" y="327"/>
                  </a:cubicBezTo>
                  <a:cubicBezTo>
                    <a:pt x="932" y="305"/>
                    <a:pt x="941" y="282"/>
                    <a:pt x="941" y="256"/>
                  </a:cubicBezTo>
                  <a:cubicBezTo>
                    <a:pt x="941" y="248"/>
                    <a:pt x="940" y="240"/>
                    <a:pt x="938" y="231"/>
                  </a:cubicBezTo>
                  <a:cubicBezTo>
                    <a:pt x="935" y="214"/>
                    <a:pt x="935" y="214"/>
                    <a:pt x="935" y="214"/>
                  </a:cubicBezTo>
                  <a:cubicBezTo>
                    <a:pt x="934" y="213"/>
                    <a:pt x="933" y="212"/>
                    <a:pt x="931" y="212"/>
                  </a:cubicBezTo>
                  <a:cubicBezTo>
                    <a:pt x="812" y="212"/>
                    <a:pt x="812" y="212"/>
                    <a:pt x="812" y="212"/>
                  </a:cubicBezTo>
                  <a:cubicBezTo>
                    <a:pt x="962" y="9"/>
                    <a:pt x="962" y="9"/>
                    <a:pt x="962" y="9"/>
                  </a:cubicBezTo>
                  <a:cubicBezTo>
                    <a:pt x="1111" y="213"/>
                    <a:pt x="1111" y="213"/>
                    <a:pt x="1111" y="213"/>
                  </a:cubicBezTo>
                  <a:cubicBezTo>
                    <a:pt x="982" y="213"/>
                    <a:pt x="982" y="213"/>
                    <a:pt x="982" y="213"/>
                  </a:cubicBezTo>
                  <a:cubicBezTo>
                    <a:pt x="980" y="213"/>
                    <a:pt x="979" y="214"/>
                    <a:pt x="978" y="216"/>
                  </a:cubicBezTo>
                  <a:cubicBezTo>
                    <a:pt x="977" y="236"/>
                    <a:pt x="977" y="236"/>
                    <a:pt x="977" y="236"/>
                  </a:cubicBezTo>
                  <a:cubicBezTo>
                    <a:pt x="973" y="310"/>
                    <a:pt x="952" y="362"/>
                    <a:pt x="912" y="407"/>
                  </a:cubicBezTo>
                  <a:cubicBezTo>
                    <a:pt x="871" y="451"/>
                    <a:pt x="811" y="487"/>
                    <a:pt x="730" y="527"/>
                  </a:cubicBezTo>
                  <a:cubicBezTo>
                    <a:pt x="722" y="531"/>
                    <a:pt x="705" y="539"/>
                    <a:pt x="691" y="552"/>
                  </a:cubicBezTo>
                  <a:cubicBezTo>
                    <a:pt x="683" y="558"/>
                    <a:pt x="677" y="565"/>
                    <a:pt x="671" y="573"/>
                  </a:cubicBezTo>
                  <a:cubicBezTo>
                    <a:pt x="666" y="581"/>
                    <a:pt x="663" y="590"/>
                    <a:pt x="663" y="601"/>
                  </a:cubicBezTo>
                  <a:cubicBezTo>
                    <a:pt x="663" y="603"/>
                    <a:pt x="663" y="606"/>
                    <a:pt x="664" y="608"/>
                  </a:cubicBezTo>
                  <a:cubicBezTo>
                    <a:pt x="665" y="618"/>
                    <a:pt x="670" y="630"/>
                    <a:pt x="681" y="641"/>
                  </a:cubicBezTo>
                  <a:cubicBezTo>
                    <a:pt x="698" y="659"/>
                    <a:pt x="729" y="677"/>
                    <a:pt x="787" y="696"/>
                  </a:cubicBezTo>
                  <a:cubicBezTo>
                    <a:pt x="845" y="715"/>
                    <a:pt x="929" y="736"/>
                    <a:pt x="1054" y="758"/>
                  </a:cubicBezTo>
                  <a:cubicBezTo>
                    <a:pt x="1288" y="800"/>
                    <a:pt x="1462" y="854"/>
                    <a:pt x="1586" y="922"/>
                  </a:cubicBezTo>
                  <a:cubicBezTo>
                    <a:pt x="1658" y="961"/>
                    <a:pt x="1711" y="1004"/>
                    <a:pt x="1746" y="1051"/>
                  </a:cubicBezTo>
                  <a:cubicBezTo>
                    <a:pt x="1781" y="1098"/>
                    <a:pt x="1798" y="1148"/>
                    <a:pt x="1798" y="1204"/>
                  </a:cubicBezTo>
                  <a:cubicBezTo>
                    <a:pt x="1798" y="1211"/>
                    <a:pt x="1798" y="1217"/>
                    <a:pt x="1797" y="1224"/>
                  </a:cubicBezTo>
                  <a:cubicBezTo>
                    <a:pt x="1794" y="1267"/>
                    <a:pt x="1774" y="1304"/>
                    <a:pt x="1741" y="1336"/>
                  </a:cubicBezTo>
                  <a:cubicBezTo>
                    <a:pt x="1692" y="1385"/>
                    <a:pt x="1614" y="1423"/>
                    <a:pt x="1526" y="1456"/>
                  </a:cubicBezTo>
                  <a:cubicBezTo>
                    <a:pt x="1438" y="1488"/>
                    <a:pt x="1340" y="1513"/>
                    <a:pt x="1250" y="1537"/>
                  </a:cubicBezTo>
                  <a:cubicBezTo>
                    <a:pt x="1158" y="1561"/>
                    <a:pt x="1078" y="1582"/>
                    <a:pt x="1022" y="1606"/>
                  </a:cubicBezTo>
                  <a:cubicBezTo>
                    <a:pt x="993" y="1618"/>
                    <a:pt x="970" y="1630"/>
                    <a:pt x="954" y="1645"/>
                  </a:cubicBezTo>
                  <a:cubicBezTo>
                    <a:pt x="938" y="1660"/>
                    <a:pt x="929" y="1677"/>
                    <a:pt x="929" y="1696"/>
                  </a:cubicBezTo>
                  <a:cubicBezTo>
                    <a:pt x="929" y="1696"/>
                    <a:pt x="929" y="1697"/>
                    <a:pt x="929" y="1698"/>
                  </a:cubicBezTo>
                  <a:cubicBezTo>
                    <a:pt x="929" y="1718"/>
                    <a:pt x="936" y="1736"/>
                    <a:pt x="949" y="1751"/>
                  </a:cubicBezTo>
                  <a:cubicBezTo>
                    <a:pt x="968" y="1774"/>
                    <a:pt x="1001" y="1792"/>
                    <a:pt x="1042" y="1809"/>
                  </a:cubicBezTo>
                  <a:cubicBezTo>
                    <a:pt x="1084" y="1825"/>
                    <a:pt x="1135" y="1841"/>
                    <a:pt x="1191" y="1858"/>
                  </a:cubicBezTo>
                  <a:cubicBezTo>
                    <a:pt x="1364" y="1910"/>
                    <a:pt x="1599" y="1981"/>
                    <a:pt x="1769" y="2150"/>
                  </a:cubicBezTo>
                  <a:cubicBezTo>
                    <a:pt x="1917" y="2296"/>
                    <a:pt x="1997" y="2490"/>
                    <a:pt x="2040" y="2660"/>
                  </a:cubicBezTo>
                  <a:cubicBezTo>
                    <a:pt x="2083" y="2831"/>
                    <a:pt x="2090" y="2978"/>
                    <a:pt x="2091" y="3031"/>
                  </a:cubicBezTo>
                  <a:cubicBezTo>
                    <a:pt x="2094" y="3031"/>
                    <a:pt x="2094" y="3031"/>
                    <a:pt x="2094" y="3031"/>
                  </a:cubicBezTo>
                  <a:cubicBezTo>
                    <a:pt x="2094" y="3027"/>
                    <a:pt x="2094" y="3027"/>
                    <a:pt x="2094" y="3027"/>
                  </a:cubicBezTo>
                  <a:cubicBezTo>
                    <a:pt x="1329" y="3027"/>
                    <a:pt x="1329" y="3027"/>
                    <a:pt x="1329" y="3027"/>
                  </a:cubicBezTo>
                  <a:cubicBezTo>
                    <a:pt x="1329" y="3031"/>
                    <a:pt x="1329" y="3031"/>
                    <a:pt x="1329" y="3031"/>
                  </a:cubicBezTo>
                  <a:cubicBezTo>
                    <a:pt x="1332" y="3031"/>
                    <a:pt x="1332" y="3031"/>
                    <a:pt x="1332" y="3031"/>
                  </a:cubicBezTo>
                  <a:cubicBezTo>
                    <a:pt x="1329" y="3031"/>
                    <a:pt x="1329" y="3031"/>
                    <a:pt x="1329" y="3031"/>
                  </a:cubicBezTo>
                  <a:cubicBezTo>
                    <a:pt x="1329" y="3034"/>
                    <a:pt x="1329" y="3034"/>
                    <a:pt x="1329" y="3034"/>
                  </a:cubicBezTo>
                  <a:cubicBezTo>
                    <a:pt x="2094" y="3034"/>
                    <a:pt x="2094" y="3034"/>
                    <a:pt x="2094" y="3034"/>
                  </a:cubicBezTo>
                  <a:cubicBezTo>
                    <a:pt x="2095" y="3034"/>
                    <a:pt x="2096" y="3034"/>
                    <a:pt x="2097" y="3033"/>
                  </a:cubicBezTo>
                  <a:cubicBezTo>
                    <a:pt x="2097" y="3032"/>
                    <a:pt x="2098" y="3031"/>
                    <a:pt x="2098" y="3030"/>
                  </a:cubicBezTo>
                  <a:cubicBezTo>
                    <a:pt x="2097" y="2978"/>
                    <a:pt x="2090" y="2830"/>
                    <a:pt x="2047" y="2659"/>
                  </a:cubicBezTo>
                  <a:cubicBezTo>
                    <a:pt x="2003" y="2487"/>
                    <a:pt x="1923" y="2292"/>
                    <a:pt x="1774" y="2145"/>
                  </a:cubicBezTo>
                  <a:cubicBezTo>
                    <a:pt x="1603" y="1975"/>
                    <a:pt x="1366" y="1903"/>
                    <a:pt x="1193" y="1851"/>
                  </a:cubicBezTo>
                  <a:cubicBezTo>
                    <a:pt x="1118" y="1828"/>
                    <a:pt x="1053" y="1808"/>
                    <a:pt x="1007" y="1785"/>
                  </a:cubicBezTo>
                  <a:cubicBezTo>
                    <a:pt x="984" y="1773"/>
                    <a:pt x="966" y="1761"/>
                    <a:pt x="954" y="1746"/>
                  </a:cubicBezTo>
                  <a:cubicBezTo>
                    <a:pt x="942" y="1732"/>
                    <a:pt x="936" y="1716"/>
                    <a:pt x="936" y="1698"/>
                  </a:cubicBezTo>
                  <a:cubicBezTo>
                    <a:pt x="936" y="1697"/>
                    <a:pt x="936" y="1697"/>
                    <a:pt x="936" y="1696"/>
                  </a:cubicBezTo>
                  <a:cubicBezTo>
                    <a:pt x="936" y="1679"/>
                    <a:pt x="944" y="1664"/>
                    <a:pt x="959" y="1650"/>
                  </a:cubicBezTo>
                  <a:cubicBezTo>
                    <a:pt x="982" y="1629"/>
                    <a:pt x="1020" y="1612"/>
                    <a:pt x="1070" y="1595"/>
                  </a:cubicBezTo>
                  <a:cubicBezTo>
                    <a:pt x="1121" y="1578"/>
                    <a:pt x="1182" y="1562"/>
                    <a:pt x="1251" y="1544"/>
                  </a:cubicBezTo>
                  <a:cubicBezTo>
                    <a:pt x="1371" y="1512"/>
                    <a:pt x="1506" y="1477"/>
                    <a:pt x="1613" y="1428"/>
                  </a:cubicBezTo>
                  <a:cubicBezTo>
                    <a:pt x="1666" y="1403"/>
                    <a:pt x="1712" y="1375"/>
                    <a:pt x="1746" y="1341"/>
                  </a:cubicBezTo>
                  <a:cubicBezTo>
                    <a:pt x="1780" y="1308"/>
                    <a:pt x="1801" y="1269"/>
                    <a:pt x="1804" y="1224"/>
                  </a:cubicBezTo>
                  <a:cubicBezTo>
                    <a:pt x="1805" y="1218"/>
                    <a:pt x="1805" y="1211"/>
                    <a:pt x="1805" y="1204"/>
                  </a:cubicBezTo>
                  <a:cubicBezTo>
                    <a:pt x="1805" y="1147"/>
                    <a:pt x="1787" y="1094"/>
                    <a:pt x="1751" y="1047"/>
                  </a:cubicBezTo>
                  <a:cubicBezTo>
                    <a:pt x="1716" y="999"/>
                    <a:pt x="1662" y="955"/>
                    <a:pt x="1590" y="916"/>
                  </a:cubicBezTo>
                  <a:cubicBezTo>
                    <a:pt x="1464" y="847"/>
                    <a:pt x="1289" y="794"/>
                    <a:pt x="1055" y="752"/>
                  </a:cubicBezTo>
                  <a:cubicBezTo>
                    <a:pt x="889" y="722"/>
                    <a:pt x="794" y="695"/>
                    <a:pt x="740" y="671"/>
                  </a:cubicBezTo>
                  <a:cubicBezTo>
                    <a:pt x="713" y="658"/>
                    <a:pt x="696" y="647"/>
                    <a:pt x="686" y="636"/>
                  </a:cubicBezTo>
                  <a:cubicBezTo>
                    <a:pt x="676" y="626"/>
                    <a:pt x="672" y="616"/>
                    <a:pt x="671" y="607"/>
                  </a:cubicBezTo>
                  <a:cubicBezTo>
                    <a:pt x="670" y="605"/>
                    <a:pt x="670" y="603"/>
                    <a:pt x="670" y="601"/>
                  </a:cubicBezTo>
                  <a:cubicBezTo>
                    <a:pt x="670" y="592"/>
                    <a:pt x="673" y="584"/>
                    <a:pt x="677" y="577"/>
                  </a:cubicBezTo>
                  <a:cubicBezTo>
                    <a:pt x="684" y="566"/>
                    <a:pt x="695" y="556"/>
                    <a:pt x="706" y="549"/>
                  </a:cubicBezTo>
                  <a:cubicBezTo>
                    <a:pt x="716" y="542"/>
                    <a:pt x="727" y="537"/>
                    <a:pt x="733" y="534"/>
                  </a:cubicBezTo>
                  <a:cubicBezTo>
                    <a:pt x="814" y="493"/>
                    <a:pt x="875" y="457"/>
                    <a:pt x="917" y="411"/>
                  </a:cubicBezTo>
                  <a:cubicBezTo>
                    <a:pt x="958" y="366"/>
                    <a:pt x="980" y="312"/>
                    <a:pt x="984" y="237"/>
                  </a:cubicBezTo>
                  <a:cubicBezTo>
                    <a:pt x="985" y="220"/>
                    <a:pt x="985" y="220"/>
                    <a:pt x="985" y="220"/>
                  </a:cubicBezTo>
                  <a:cubicBezTo>
                    <a:pt x="1118" y="220"/>
                    <a:pt x="1118" y="220"/>
                    <a:pt x="1118" y="220"/>
                  </a:cubicBezTo>
                  <a:cubicBezTo>
                    <a:pt x="1119" y="220"/>
                    <a:pt x="1120" y="219"/>
                    <a:pt x="1121" y="218"/>
                  </a:cubicBezTo>
                  <a:cubicBezTo>
                    <a:pt x="1122" y="217"/>
                    <a:pt x="1121" y="216"/>
                    <a:pt x="1121" y="215"/>
                  </a:cubicBezTo>
                  <a:cubicBezTo>
                    <a:pt x="964" y="1"/>
                    <a:pt x="964" y="1"/>
                    <a:pt x="964" y="1"/>
                  </a:cubicBezTo>
                  <a:cubicBezTo>
                    <a:pt x="964" y="0"/>
                    <a:pt x="963" y="0"/>
                    <a:pt x="962" y="0"/>
                  </a:cubicBezTo>
                  <a:cubicBezTo>
                    <a:pt x="960" y="0"/>
                    <a:pt x="959" y="0"/>
                    <a:pt x="959" y="1"/>
                  </a:cubicBezTo>
                  <a:cubicBezTo>
                    <a:pt x="803" y="213"/>
                    <a:pt x="803" y="213"/>
                    <a:pt x="803" y="213"/>
                  </a:cubicBezTo>
                  <a:cubicBezTo>
                    <a:pt x="802" y="214"/>
                    <a:pt x="802" y="216"/>
                    <a:pt x="802" y="217"/>
                  </a:cubicBezTo>
                  <a:cubicBezTo>
                    <a:pt x="803" y="218"/>
                    <a:pt x="804" y="219"/>
                    <a:pt x="805" y="219"/>
                  </a:cubicBezTo>
                  <a:cubicBezTo>
                    <a:pt x="928" y="219"/>
                    <a:pt x="928" y="219"/>
                    <a:pt x="928" y="219"/>
                  </a:cubicBezTo>
                  <a:cubicBezTo>
                    <a:pt x="931" y="233"/>
                    <a:pt x="931" y="233"/>
                    <a:pt x="931" y="233"/>
                  </a:cubicBezTo>
                  <a:cubicBezTo>
                    <a:pt x="933" y="241"/>
                    <a:pt x="934" y="248"/>
                    <a:pt x="934" y="256"/>
                  </a:cubicBezTo>
                  <a:cubicBezTo>
                    <a:pt x="934" y="280"/>
                    <a:pt x="926" y="303"/>
                    <a:pt x="913" y="323"/>
                  </a:cubicBezTo>
                  <a:cubicBezTo>
                    <a:pt x="895" y="354"/>
                    <a:pt x="865" y="380"/>
                    <a:pt x="834" y="401"/>
                  </a:cubicBezTo>
                  <a:cubicBezTo>
                    <a:pt x="804" y="422"/>
                    <a:pt x="773" y="438"/>
                    <a:pt x="751" y="448"/>
                  </a:cubicBezTo>
                  <a:cubicBezTo>
                    <a:pt x="717" y="463"/>
                    <a:pt x="683" y="476"/>
                    <a:pt x="650" y="489"/>
                  </a:cubicBezTo>
                  <a:cubicBezTo>
                    <a:pt x="590" y="512"/>
                    <a:pt x="541" y="532"/>
                    <a:pt x="506" y="555"/>
                  </a:cubicBezTo>
                  <a:cubicBezTo>
                    <a:pt x="488" y="566"/>
                    <a:pt x="475" y="578"/>
                    <a:pt x="465" y="592"/>
                  </a:cubicBezTo>
                  <a:cubicBezTo>
                    <a:pt x="456" y="605"/>
                    <a:pt x="450" y="621"/>
                    <a:pt x="450" y="638"/>
                  </a:cubicBezTo>
                  <a:cubicBezTo>
                    <a:pt x="450" y="647"/>
                    <a:pt x="452" y="657"/>
                    <a:pt x="455" y="667"/>
                  </a:cubicBezTo>
                  <a:cubicBezTo>
                    <a:pt x="462" y="689"/>
                    <a:pt x="479" y="708"/>
                    <a:pt x="503" y="724"/>
                  </a:cubicBezTo>
                  <a:cubicBezTo>
                    <a:pt x="539" y="748"/>
                    <a:pt x="593" y="767"/>
                    <a:pt x="654" y="783"/>
                  </a:cubicBezTo>
                  <a:cubicBezTo>
                    <a:pt x="715" y="799"/>
                    <a:pt x="784" y="813"/>
                    <a:pt x="852" y="826"/>
                  </a:cubicBezTo>
                  <a:cubicBezTo>
                    <a:pt x="976" y="851"/>
                    <a:pt x="1102" y="876"/>
                    <a:pt x="1197" y="916"/>
                  </a:cubicBezTo>
                  <a:cubicBezTo>
                    <a:pt x="1244" y="937"/>
                    <a:pt x="1284" y="961"/>
                    <a:pt x="1311" y="991"/>
                  </a:cubicBezTo>
                  <a:cubicBezTo>
                    <a:pt x="1339" y="1020"/>
                    <a:pt x="1355" y="1056"/>
                    <a:pt x="1356" y="1099"/>
                  </a:cubicBezTo>
                  <a:cubicBezTo>
                    <a:pt x="1356" y="1100"/>
                    <a:pt x="1356" y="1101"/>
                    <a:pt x="1356" y="1102"/>
                  </a:cubicBezTo>
                  <a:cubicBezTo>
                    <a:pt x="1356" y="1150"/>
                    <a:pt x="1337" y="1187"/>
                    <a:pt x="1303" y="1218"/>
                  </a:cubicBezTo>
                  <a:cubicBezTo>
                    <a:pt x="1253" y="1265"/>
                    <a:pt x="1168" y="1295"/>
                    <a:pt x="1066" y="1317"/>
                  </a:cubicBezTo>
                  <a:cubicBezTo>
                    <a:pt x="963" y="1338"/>
                    <a:pt x="843" y="1352"/>
                    <a:pt x="719" y="1366"/>
                  </a:cubicBezTo>
                  <a:cubicBezTo>
                    <a:pt x="543" y="1385"/>
                    <a:pt x="364" y="1405"/>
                    <a:pt x="229" y="1449"/>
                  </a:cubicBezTo>
                  <a:cubicBezTo>
                    <a:pt x="161" y="1471"/>
                    <a:pt x="104" y="1499"/>
                    <a:pt x="64" y="1537"/>
                  </a:cubicBezTo>
                  <a:cubicBezTo>
                    <a:pt x="24" y="1574"/>
                    <a:pt x="0" y="1620"/>
                    <a:pt x="0" y="1679"/>
                  </a:cubicBezTo>
                  <a:cubicBezTo>
                    <a:pt x="0" y="1679"/>
                    <a:pt x="0" y="1679"/>
                    <a:pt x="0" y="1679"/>
                  </a:cubicBezTo>
                  <a:cubicBezTo>
                    <a:pt x="0" y="1740"/>
                    <a:pt x="17" y="1790"/>
                    <a:pt x="47" y="1833"/>
                  </a:cubicBezTo>
                  <a:cubicBezTo>
                    <a:pt x="91" y="1897"/>
                    <a:pt x="165" y="1945"/>
                    <a:pt x="255" y="1985"/>
                  </a:cubicBezTo>
                  <a:cubicBezTo>
                    <a:pt x="345" y="2025"/>
                    <a:pt x="453" y="2057"/>
                    <a:pt x="566" y="2091"/>
                  </a:cubicBezTo>
                  <a:cubicBezTo>
                    <a:pt x="698" y="2131"/>
                    <a:pt x="833" y="2171"/>
                    <a:pt x="950" y="2227"/>
                  </a:cubicBezTo>
                  <a:cubicBezTo>
                    <a:pt x="1067" y="2283"/>
                    <a:pt x="1168" y="2355"/>
                    <a:pt x="1233" y="2456"/>
                  </a:cubicBezTo>
                  <a:cubicBezTo>
                    <a:pt x="1322" y="2595"/>
                    <a:pt x="1345" y="2739"/>
                    <a:pt x="1345" y="2851"/>
                  </a:cubicBezTo>
                  <a:cubicBezTo>
                    <a:pt x="1345" y="2931"/>
                    <a:pt x="1333" y="2995"/>
                    <a:pt x="1325" y="3030"/>
                  </a:cubicBezTo>
                  <a:cubicBezTo>
                    <a:pt x="1325" y="3031"/>
                    <a:pt x="1325" y="3032"/>
                    <a:pt x="1326" y="3033"/>
                  </a:cubicBezTo>
                  <a:cubicBezTo>
                    <a:pt x="1327" y="3034"/>
                    <a:pt x="1328" y="3034"/>
                    <a:pt x="1329" y="3034"/>
                  </a:cubicBezTo>
                  <a:cubicBezTo>
                    <a:pt x="1329" y="3031"/>
                    <a:pt x="1329" y="3031"/>
                    <a:pt x="1329" y="30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58" name="Freeform 8"/>
            <p:cNvSpPr/>
            <p:nvPr/>
          </p:nvSpPr>
          <p:spPr bwMode="auto">
            <a:xfrm>
              <a:off x="3605" y="2793"/>
              <a:ext cx="72" cy="64"/>
            </a:xfrm>
            <a:custGeom>
              <a:avLst/>
              <a:gdLst>
                <a:gd name="T0" fmla="*/ 10 w 50"/>
                <a:gd name="T1" fmla="*/ 0 h 44"/>
                <a:gd name="T2" fmla="*/ 11 w 50"/>
                <a:gd name="T3" fmla="*/ 2 h 44"/>
                <a:gd name="T4" fmla="*/ 15 w 50"/>
                <a:gd name="T5" fmla="*/ 6 h 44"/>
                <a:gd name="T6" fmla="*/ 29 w 50"/>
                <a:gd name="T7" fmla="*/ 17 h 44"/>
                <a:gd name="T8" fmla="*/ 50 w 50"/>
                <a:gd name="T9" fmla="*/ 31 h 44"/>
                <a:gd name="T10" fmla="*/ 42 w 50"/>
                <a:gd name="T11" fmla="*/ 44 h 44"/>
                <a:gd name="T12" fmla="*/ 20 w 50"/>
                <a:gd name="T13" fmla="*/ 28 h 44"/>
                <a:gd name="T14" fmla="*/ 6 w 50"/>
                <a:gd name="T15" fmla="*/ 16 h 44"/>
                <a:gd name="T16" fmla="*/ 1 w 50"/>
                <a:gd name="T17" fmla="*/ 12 h 44"/>
                <a:gd name="T18" fmla="*/ 0 w 50"/>
                <a:gd name="T19" fmla="*/ 10 h 44"/>
                <a:gd name="T20" fmla="*/ 10 w 50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4">
                  <a:moveTo>
                    <a:pt x="10" y="0"/>
                  </a:moveTo>
                  <a:cubicBezTo>
                    <a:pt x="10" y="0"/>
                    <a:pt x="10" y="1"/>
                    <a:pt x="11" y="2"/>
                  </a:cubicBezTo>
                  <a:cubicBezTo>
                    <a:pt x="12" y="3"/>
                    <a:pt x="14" y="4"/>
                    <a:pt x="15" y="6"/>
                  </a:cubicBezTo>
                  <a:cubicBezTo>
                    <a:pt x="19" y="9"/>
                    <a:pt x="24" y="13"/>
                    <a:pt x="29" y="17"/>
                  </a:cubicBezTo>
                  <a:cubicBezTo>
                    <a:pt x="39" y="25"/>
                    <a:pt x="50" y="31"/>
                    <a:pt x="50" y="3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31" y="37"/>
                    <a:pt x="20" y="28"/>
                  </a:cubicBezTo>
                  <a:cubicBezTo>
                    <a:pt x="15" y="24"/>
                    <a:pt x="10" y="19"/>
                    <a:pt x="6" y="16"/>
                  </a:cubicBezTo>
                  <a:cubicBezTo>
                    <a:pt x="4" y="14"/>
                    <a:pt x="2" y="13"/>
                    <a:pt x="1" y="12"/>
                  </a:cubicBezTo>
                  <a:cubicBezTo>
                    <a:pt x="0" y="11"/>
                    <a:pt x="0" y="10"/>
                    <a:pt x="0" y="1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59" name="Freeform 9"/>
            <p:cNvSpPr/>
            <p:nvPr/>
          </p:nvSpPr>
          <p:spPr bwMode="auto">
            <a:xfrm>
              <a:off x="3951" y="2948"/>
              <a:ext cx="153" cy="62"/>
            </a:xfrm>
            <a:custGeom>
              <a:avLst/>
              <a:gdLst>
                <a:gd name="T0" fmla="*/ 7 w 153"/>
                <a:gd name="T1" fmla="*/ 0 h 62"/>
                <a:gd name="T2" fmla="*/ 153 w 153"/>
                <a:gd name="T3" fmla="*/ 39 h 62"/>
                <a:gd name="T4" fmla="*/ 147 w 153"/>
                <a:gd name="T5" fmla="*/ 62 h 62"/>
                <a:gd name="T6" fmla="*/ 0 w 153"/>
                <a:gd name="T7" fmla="*/ 21 h 62"/>
                <a:gd name="T8" fmla="*/ 7 w 153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62">
                  <a:moveTo>
                    <a:pt x="7" y="0"/>
                  </a:moveTo>
                  <a:lnTo>
                    <a:pt x="153" y="39"/>
                  </a:lnTo>
                  <a:lnTo>
                    <a:pt x="147" y="62"/>
                  </a:lnTo>
                  <a:lnTo>
                    <a:pt x="0" y="2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60" name="Freeform 10"/>
            <p:cNvSpPr/>
            <p:nvPr/>
          </p:nvSpPr>
          <p:spPr bwMode="auto">
            <a:xfrm>
              <a:off x="4390" y="3072"/>
              <a:ext cx="153" cy="76"/>
            </a:xfrm>
            <a:custGeom>
              <a:avLst/>
              <a:gdLst>
                <a:gd name="T0" fmla="*/ 6 w 106"/>
                <a:gd name="T1" fmla="*/ 0 h 53"/>
                <a:gd name="T2" fmla="*/ 22 w 106"/>
                <a:gd name="T3" fmla="*/ 5 h 53"/>
                <a:gd name="T4" fmla="*/ 56 w 106"/>
                <a:gd name="T5" fmla="*/ 17 h 53"/>
                <a:gd name="T6" fmla="*/ 106 w 106"/>
                <a:gd name="T7" fmla="*/ 36 h 53"/>
                <a:gd name="T8" fmla="*/ 99 w 106"/>
                <a:gd name="T9" fmla="*/ 53 h 53"/>
                <a:gd name="T10" fmla="*/ 50 w 106"/>
                <a:gd name="T11" fmla="*/ 34 h 53"/>
                <a:gd name="T12" fmla="*/ 16 w 106"/>
                <a:gd name="T13" fmla="*/ 22 h 53"/>
                <a:gd name="T14" fmla="*/ 0 w 106"/>
                <a:gd name="T15" fmla="*/ 17 h 53"/>
                <a:gd name="T16" fmla="*/ 6 w 106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53">
                  <a:moveTo>
                    <a:pt x="6" y="0"/>
                  </a:moveTo>
                  <a:cubicBezTo>
                    <a:pt x="6" y="0"/>
                    <a:pt x="12" y="2"/>
                    <a:pt x="22" y="5"/>
                  </a:cubicBezTo>
                  <a:cubicBezTo>
                    <a:pt x="31" y="8"/>
                    <a:pt x="44" y="13"/>
                    <a:pt x="56" y="17"/>
                  </a:cubicBezTo>
                  <a:cubicBezTo>
                    <a:pt x="81" y="26"/>
                    <a:pt x="106" y="36"/>
                    <a:pt x="106" y="36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75" y="43"/>
                    <a:pt x="50" y="34"/>
                  </a:cubicBezTo>
                  <a:cubicBezTo>
                    <a:pt x="38" y="29"/>
                    <a:pt x="25" y="25"/>
                    <a:pt x="16" y="22"/>
                  </a:cubicBezTo>
                  <a:cubicBezTo>
                    <a:pt x="7" y="19"/>
                    <a:pt x="0" y="17"/>
                    <a:pt x="0" y="17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61" name="Freeform 11"/>
            <p:cNvSpPr/>
            <p:nvPr/>
          </p:nvSpPr>
          <p:spPr bwMode="auto">
            <a:xfrm>
              <a:off x="4805" y="3258"/>
              <a:ext cx="141" cy="110"/>
            </a:xfrm>
            <a:custGeom>
              <a:avLst/>
              <a:gdLst>
                <a:gd name="T0" fmla="*/ 10 w 98"/>
                <a:gd name="T1" fmla="*/ 0 h 76"/>
                <a:gd name="T2" fmla="*/ 24 w 98"/>
                <a:gd name="T3" fmla="*/ 9 h 76"/>
                <a:gd name="T4" fmla="*/ 55 w 98"/>
                <a:gd name="T5" fmla="*/ 29 h 76"/>
                <a:gd name="T6" fmla="*/ 98 w 98"/>
                <a:gd name="T7" fmla="*/ 61 h 76"/>
                <a:gd name="T8" fmla="*/ 86 w 98"/>
                <a:gd name="T9" fmla="*/ 76 h 76"/>
                <a:gd name="T10" fmla="*/ 43 w 98"/>
                <a:gd name="T11" fmla="*/ 45 h 76"/>
                <a:gd name="T12" fmla="*/ 14 w 98"/>
                <a:gd name="T13" fmla="*/ 26 h 76"/>
                <a:gd name="T14" fmla="*/ 0 w 98"/>
                <a:gd name="T15" fmla="*/ 17 h 76"/>
                <a:gd name="T16" fmla="*/ 10 w 98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76">
                  <a:moveTo>
                    <a:pt x="10" y="0"/>
                  </a:moveTo>
                  <a:cubicBezTo>
                    <a:pt x="10" y="0"/>
                    <a:pt x="15" y="4"/>
                    <a:pt x="24" y="9"/>
                  </a:cubicBezTo>
                  <a:cubicBezTo>
                    <a:pt x="32" y="14"/>
                    <a:pt x="44" y="22"/>
                    <a:pt x="55" y="29"/>
                  </a:cubicBezTo>
                  <a:cubicBezTo>
                    <a:pt x="77" y="44"/>
                    <a:pt x="98" y="61"/>
                    <a:pt x="98" y="61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6" y="76"/>
                    <a:pt x="65" y="60"/>
                    <a:pt x="43" y="45"/>
                  </a:cubicBezTo>
                  <a:cubicBezTo>
                    <a:pt x="33" y="38"/>
                    <a:pt x="22" y="31"/>
                    <a:pt x="14" y="26"/>
                  </a:cubicBezTo>
                  <a:cubicBezTo>
                    <a:pt x="5" y="20"/>
                    <a:pt x="0" y="17"/>
                    <a:pt x="0" y="1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62" name="Freeform 12"/>
            <p:cNvSpPr/>
            <p:nvPr/>
          </p:nvSpPr>
          <p:spPr bwMode="auto">
            <a:xfrm>
              <a:off x="5140" y="3563"/>
              <a:ext cx="111" cy="144"/>
            </a:xfrm>
            <a:custGeom>
              <a:avLst/>
              <a:gdLst>
                <a:gd name="T0" fmla="*/ 17 w 77"/>
                <a:gd name="T1" fmla="*/ 0 h 100"/>
                <a:gd name="T2" fmla="*/ 27 w 77"/>
                <a:gd name="T3" fmla="*/ 13 h 100"/>
                <a:gd name="T4" fmla="*/ 48 w 77"/>
                <a:gd name="T5" fmla="*/ 44 h 100"/>
                <a:gd name="T6" fmla="*/ 77 w 77"/>
                <a:gd name="T7" fmla="*/ 89 h 100"/>
                <a:gd name="T8" fmla="*/ 58 w 77"/>
                <a:gd name="T9" fmla="*/ 100 h 100"/>
                <a:gd name="T10" fmla="*/ 30 w 77"/>
                <a:gd name="T11" fmla="*/ 55 h 100"/>
                <a:gd name="T12" fmla="*/ 10 w 77"/>
                <a:gd name="T13" fmla="*/ 26 h 100"/>
                <a:gd name="T14" fmla="*/ 0 w 77"/>
                <a:gd name="T15" fmla="*/ 13 h 100"/>
                <a:gd name="T16" fmla="*/ 17 w 77"/>
                <a:gd name="T1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100">
                  <a:moveTo>
                    <a:pt x="17" y="0"/>
                  </a:moveTo>
                  <a:cubicBezTo>
                    <a:pt x="17" y="0"/>
                    <a:pt x="21" y="5"/>
                    <a:pt x="27" y="13"/>
                  </a:cubicBezTo>
                  <a:cubicBezTo>
                    <a:pt x="33" y="21"/>
                    <a:pt x="41" y="32"/>
                    <a:pt x="48" y="44"/>
                  </a:cubicBezTo>
                  <a:cubicBezTo>
                    <a:pt x="63" y="66"/>
                    <a:pt x="77" y="89"/>
                    <a:pt x="77" y="89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45" y="77"/>
                    <a:pt x="30" y="55"/>
                  </a:cubicBezTo>
                  <a:cubicBezTo>
                    <a:pt x="23" y="44"/>
                    <a:pt x="16" y="34"/>
                    <a:pt x="10" y="26"/>
                  </a:cubicBezTo>
                  <a:cubicBezTo>
                    <a:pt x="4" y="18"/>
                    <a:pt x="0" y="13"/>
                    <a:pt x="0" y="13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63" name="Freeform 13"/>
            <p:cNvSpPr/>
            <p:nvPr/>
          </p:nvSpPr>
          <p:spPr bwMode="auto">
            <a:xfrm>
              <a:off x="5336" y="3975"/>
              <a:ext cx="66" cy="158"/>
            </a:xfrm>
            <a:custGeom>
              <a:avLst/>
              <a:gdLst>
                <a:gd name="T0" fmla="*/ 22 w 46"/>
                <a:gd name="T1" fmla="*/ 0 h 109"/>
                <a:gd name="T2" fmla="*/ 27 w 46"/>
                <a:gd name="T3" fmla="*/ 16 h 109"/>
                <a:gd name="T4" fmla="*/ 35 w 46"/>
                <a:gd name="T5" fmla="*/ 52 h 109"/>
                <a:gd name="T6" fmla="*/ 46 w 46"/>
                <a:gd name="T7" fmla="*/ 105 h 109"/>
                <a:gd name="T8" fmla="*/ 22 w 46"/>
                <a:gd name="T9" fmla="*/ 109 h 109"/>
                <a:gd name="T10" fmla="*/ 13 w 46"/>
                <a:gd name="T11" fmla="*/ 57 h 109"/>
                <a:gd name="T12" fmla="*/ 4 w 46"/>
                <a:gd name="T13" fmla="*/ 22 h 109"/>
                <a:gd name="T14" fmla="*/ 0 w 46"/>
                <a:gd name="T15" fmla="*/ 6 h 109"/>
                <a:gd name="T16" fmla="*/ 22 w 46"/>
                <a:gd name="T1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109">
                  <a:moveTo>
                    <a:pt x="22" y="0"/>
                  </a:moveTo>
                  <a:cubicBezTo>
                    <a:pt x="22" y="0"/>
                    <a:pt x="24" y="7"/>
                    <a:pt x="27" y="16"/>
                  </a:cubicBezTo>
                  <a:cubicBezTo>
                    <a:pt x="29" y="26"/>
                    <a:pt x="33" y="39"/>
                    <a:pt x="35" y="52"/>
                  </a:cubicBezTo>
                  <a:cubicBezTo>
                    <a:pt x="41" y="78"/>
                    <a:pt x="46" y="105"/>
                    <a:pt x="46" y="105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22" y="109"/>
                    <a:pt x="18" y="83"/>
                    <a:pt x="13" y="57"/>
                  </a:cubicBezTo>
                  <a:cubicBezTo>
                    <a:pt x="10" y="44"/>
                    <a:pt x="7" y="32"/>
                    <a:pt x="4" y="22"/>
                  </a:cubicBezTo>
                  <a:cubicBezTo>
                    <a:pt x="2" y="13"/>
                    <a:pt x="0" y="6"/>
                    <a:pt x="0" y="6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64" name="Freeform 14"/>
            <p:cNvSpPr/>
            <p:nvPr/>
          </p:nvSpPr>
          <p:spPr bwMode="auto">
            <a:xfrm>
              <a:off x="5379" y="4433"/>
              <a:ext cx="42" cy="79"/>
            </a:xfrm>
            <a:custGeom>
              <a:avLst/>
              <a:gdLst>
                <a:gd name="T0" fmla="*/ 29 w 29"/>
                <a:gd name="T1" fmla="*/ 1 h 55"/>
                <a:gd name="T2" fmla="*/ 29 w 29"/>
                <a:gd name="T3" fmla="*/ 9 h 55"/>
                <a:gd name="T4" fmla="*/ 28 w 29"/>
                <a:gd name="T5" fmla="*/ 27 h 55"/>
                <a:gd name="T6" fmla="*/ 26 w 29"/>
                <a:gd name="T7" fmla="*/ 46 h 55"/>
                <a:gd name="T8" fmla="*/ 26 w 29"/>
                <a:gd name="T9" fmla="*/ 52 h 55"/>
                <a:gd name="T10" fmla="*/ 25 w 29"/>
                <a:gd name="T11" fmla="*/ 55 h 55"/>
                <a:gd name="T12" fmla="*/ 0 w 29"/>
                <a:gd name="T13" fmla="*/ 51 h 55"/>
                <a:gd name="T14" fmla="*/ 1 w 29"/>
                <a:gd name="T15" fmla="*/ 43 h 55"/>
                <a:gd name="T16" fmla="*/ 3 w 29"/>
                <a:gd name="T17" fmla="*/ 26 h 55"/>
                <a:gd name="T18" fmla="*/ 4 w 29"/>
                <a:gd name="T19" fmla="*/ 8 h 55"/>
                <a:gd name="T20" fmla="*/ 5 w 29"/>
                <a:gd name="T21" fmla="*/ 0 h 55"/>
                <a:gd name="T22" fmla="*/ 29 w 29"/>
                <a:gd name="T23" fmla="*/ 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55">
                  <a:moveTo>
                    <a:pt x="29" y="1"/>
                  </a:moveTo>
                  <a:cubicBezTo>
                    <a:pt x="29" y="1"/>
                    <a:pt x="29" y="4"/>
                    <a:pt x="29" y="9"/>
                  </a:cubicBezTo>
                  <a:cubicBezTo>
                    <a:pt x="29" y="14"/>
                    <a:pt x="28" y="21"/>
                    <a:pt x="28" y="27"/>
                  </a:cubicBezTo>
                  <a:cubicBezTo>
                    <a:pt x="28" y="34"/>
                    <a:pt x="27" y="41"/>
                    <a:pt x="26" y="46"/>
                  </a:cubicBezTo>
                  <a:cubicBezTo>
                    <a:pt x="26" y="48"/>
                    <a:pt x="26" y="51"/>
                    <a:pt x="26" y="52"/>
                  </a:cubicBezTo>
                  <a:cubicBezTo>
                    <a:pt x="26" y="54"/>
                    <a:pt x="25" y="55"/>
                    <a:pt x="25" y="5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" y="48"/>
                    <a:pt x="1" y="43"/>
                  </a:cubicBezTo>
                  <a:cubicBezTo>
                    <a:pt x="2" y="38"/>
                    <a:pt x="3" y="32"/>
                    <a:pt x="3" y="26"/>
                  </a:cubicBezTo>
                  <a:cubicBezTo>
                    <a:pt x="4" y="19"/>
                    <a:pt x="4" y="13"/>
                    <a:pt x="4" y="8"/>
                  </a:cubicBezTo>
                  <a:cubicBezTo>
                    <a:pt x="4" y="3"/>
                    <a:pt x="5" y="0"/>
                    <a:pt x="5" y="0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65" name="Freeform 15"/>
            <p:cNvSpPr>
              <a:spLocks noEditPoints="1"/>
            </p:cNvSpPr>
            <p:nvPr/>
          </p:nvSpPr>
          <p:spPr bwMode="auto">
            <a:xfrm>
              <a:off x="3773" y="611"/>
              <a:ext cx="1404" cy="1780"/>
            </a:xfrm>
            <a:custGeom>
              <a:avLst/>
              <a:gdLst>
                <a:gd name="T0" fmla="*/ 278 w 972"/>
                <a:gd name="T1" fmla="*/ 98 h 1233"/>
                <a:gd name="T2" fmla="*/ 326 w 972"/>
                <a:gd name="T3" fmla="*/ 2 h 1233"/>
                <a:gd name="T4" fmla="*/ 314 w 972"/>
                <a:gd name="T5" fmla="*/ 0 h 1233"/>
                <a:gd name="T6" fmla="*/ 269 w 972"/>
                <a:gd name="T7" fmla="*/ 90 h 1233"/>
                <a:gd name="T8" fmla="*/ 278 w 972"/>
                <a:gd name="T9" fmla="*/ 98 h 1233"/>
                <a:gd name="T10" fmla="*/ 7 w 972"/>
                <a:gd name="T11" fmla="*/ 263 h 1233"/>
                <a:gd name="T12" fmla="*/ 99 w 972"/>
                <a:gd name="T13" fmla="*/ 212 h 1233"/>
                <a:gd name="T14" fmla="*/ 93 w 972"/>
                <a:gd name="T15" fmla="*/ 201 h 1233"/>
                <a:gd name="T16" fmla="*/ 0 w 972"/>
                <a:gd name="T17" fmla="*/ 253 h 1233"/>
                <a:gd name="T18" fmla="*/ 7 w 972"/>
                <a:gd name="T19" fmla="*/ 263 h 1233"/>
                <a:gd name="T20" fmla="*/ 138 w 972"/>
                <a:gd name="T21" fmla="*/ 437 h 1233"/>
                <a:gd name="T22" fmla="*/ 38 w 972"/>
                <a:gd name="T23" fmla="*/ 404 h 1233"/>
                <a:gd name="T24" fmla="*/ 34 w 972"/>
                <a:gd name="T25" fmla="*/ 415 h 1233"/>
                <a:gd name="T26" fmla="*/ 134 w 972"/>
                <a:gd name="T27" fmla="*/ 449 h 1233"/>
                <a:gd name="T28" fmla="*/ 138 w 972"/>
                <a:gd name="T29" fmla="*/ 437 h 1233"/>
                <a:gd name="T30" fmla="*/ 446 w 972"/>
                <a:gd name="T31" fmla="*/ 509 h 1233"/>
                <a:gd name="T32" fmla="*/ 440 w 972"/>
                <a:gd name="T33" fmla="*/ 508 h 1233"/>
                <a:gd name="T34" fmla="*/ 343 w 972"/>
                <a:gd name="T35" fmla="*/ 487 h 1233"/>
                <a:gd name="T36" fmla="*/ 340 w 972"/>
                <a:gd name="T37" fmla="*/ 498 h 1233"/>
                <a:gd name="T38" fmla="*/ 437 w 972"/>
                <a:gd name="T39" fmla="*/ 520 h 1233"/>
                <a:gd name="T40" fmla="*/ 443 w 972"/>
                <a:gd name="T41" fmla="*/ 521 h 1233"/>
                <a:gd name="T42" fmla="*/ 446 w 972"/>
                <a:gd name="T43" fmla="*/ 509 h 1233"/>
                <a:gd name="T44" fmla="*/ 749 w 972"/>
                <a:gd name="T45" fmla="*/ 604 h 1233"/>
                <a:gd name="T46" fmla="*/ 650 w 972"/>
                <a:gd name="T47" fmla="*/ 565 h 1233"/>
                <a:gd name="T48" fmla="*/ 646 w 972"/>
                <a:gd name="T49" fmla="*/ 577 h 1233"/>
                <a:gd name="T50" fmla="*/ 744 w 972"/>
                <a:gd name="T51" fmla="*/ 615 h 1233"/>
                <a:gd name="T52" fmla="*/ 749 w 972"/>
                <a:gd name="T53" fmla="*/ 604 h 1233"/>
                <a:gd name="T54" fmla="*/ 972 w 972"/>
                <a:gd name="T55" fmla="*/ 820 h 1233"/>
                <a:gd name="T56" fmla="*/ 924 w 972"/>
                <a:gd name="T57" fmla="*/ 724 h 1233"/>
                <a:gd name="T58" fmla="*/ 915 w 972"/>
                <a:gd name="T59" fmla="*/ 732 h 1233"/>
                <a:gd name="T60" fmla="*/ 960 w 972"/>
                <a:gd name="T61" fmla="*/ 822 h 1233"/>
                <a:gd name="T62" fmla="*/ 972 w 972"/>
                <a:gd name="T63" fmla="*/ 820 h 1233"/>
                <a:gd name="T64" fmla="*/ 791 w 972"/>
                <a:gd name="T65" fmla="*/ 1060 h 1233"/>
                <a:gd name="T66" fmla="*/ 883 w 972"/>
                <a:gd name="T67" fmla="*/ 1005 h 1233"/>
                <a:gd name="T68" fmla="*/ 876 w 972"/>
                <a:gd name="T69" fmla="*/ 996 h 1233"/>
                <a:gd name="T70" fmla="*/ 786 w 972"/>
                <a:gd name="T71" fmla="*/ 1049 h 1233"/>
                <a:gd name="T72" fmla="*/ 791 w 972"/>
                <a:gd name="T73" fmla="*/ 1060 h 1233"/>
                <a:gd name="T74" fmla="*/ 491 w 972"/>
                <a:gd name="T75" fmla="*/ 1166 h 1233"/>
                <a:gd name="T76" fmla="*/ 593 w 972"/>
                <a:gd name="T77" fmla="*/ 1136 h 1233"/>
                <a:gd name="T78" fmla="*/ 589 w 972"/>
                <a:gd name="T79" fmla="*/ 1125 h 1233"/>
                <a:gd name="T80" fmla="*/ 488 w 972"/>
                <a:gd name="T81" fmla="*/ 1154 h 1233"/>
                <a:gd name="T82" fmla="*/ 491 w 972"/>
                <a:gd name="T83" fmla="*/ 1166 h 1233"/>
                <a:gd name="T84" fmla="*/ 180 w 972"/>
                <a:gd name="T85" fmla="*/ 1233 h 1233"/>
                <a:gd name="T86" fmla="*/ 284 w 972"/>
                <a:gd name="T87" fmla="*/ 1214 h 1233"/>
                <a:gd name="T88" fmla="*/ 282 w 972"/>
                <a:gd name="T89" fmla="*/ 1202 h 1233"/>
                <a:gd name="T90" fmla="*/ 206 w 972"/>
                <a:gd name="T91" fmla="*/ 1216 h 1233"/>
                <a:gd name="T92" fmla="*/ 185 w 972"/>
                <a:gd name="T93" fmla="*/ 1220 h 1233"/>
                <a:gd name="T94" fmla="*/ 178 w 972"/>
                <a:gd name="T95" fmla="*/ 1221 h 1233"/>
                <a:gd name="T96" fmla="*/ 180 w 972"/>
                <a:gd name="T97" fmla="*/ 1233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72" h="1233">
                  <a:moveTo>
                    <a:pt x="278" y="98"/>
                  </a:moveTo>
                  <a:cubicBezTo>
                    <a:pt x="303" y="70"/>
                    <a:pt x="319" y="38"/>
                    <a:pt x="326" y="2"/>
                  </a:cubicBezTo>
                  <a:cubicBezTo>
                    <a:pt x="314" y="0"/>
                    <a:pt x="314" y="0"/>
                    <a:pt x="314" y="0"/>
                  </a:cubicBezTo>
                  <a:cubicBezTo>
                    <a:pt x="307" y="34"/>
                    <a:pt x="293" y="63"/>
                    <a:pt x="269" y="90"/>
                  </a:cubicBezTo>
                  <a:lnTo>
                    <a:pt x="278" y="98"/>
                  </a:lnTo>
                  <a:close/>
                  <a:moveTo>
                    <a:pt x="7" y="263"/>
                  </a:moveTo>
                  <a:cubicBezTo>
                    <a:pt x="29" y="247"/>
                    <a:pt x="60" y="231"/>
                    <a:pt x="99" y="212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55" y="220"/>
                    <a:pt x="24" y="237"/>
                    <a:pt x="0" y="253"/>
                  </a:cubicBezTo>
                  <a:lnTo>
                    <a:pt x="7" y="263"/>
                  </a:lnTo>
                  <a:close/>
                  <a:moveTo>
                    <a:pt x="138" y="437"/>
                  </a:moveTo>
                  <a:cubicBezTo>
                    <a:pt x="97" y="426"/>
                    <a:pt x="64" y="415"/>
                    <a:pt x="38" y="404"/>
                  </a:cubicBezTo>
                  <a:cubicBezTo>
                    <a:pt x="34" y="415"/>
                    <a:pt x="34" y="415"/>
                    <a:pt x="34" y="415"/>
                  </a:cubicBezTo>
                  <a:cubicBezTo>
                    <a:pt x="60" y="426"/>
                    <a:pt x="93" y="437"/>
                    <a:pt x="134" y="449"/>
                  </a:cubicBezTo>
                  <a:lnTo>
                    <a:pt x="138" y="437"/>
                  </a:lnTo>
                  <a:close/>
                  <a:moveTo>
                    <a:pt x="446" y="509"/>
                  </a:moveTo>
                  <a:cubicBezTo>
                    <a:pt x="444" y="509"/>
                    <a:pt x="442" y="508"/>
                    <a:pt x="440" y="508"/>
                  </a:cubicBezTo>
                  <a:cubicBezTo>
                    <a:pt x="405" y="501"/>
                    <a:pt x="373" y="493"/>
                    <a:pt x="343" y="487"/>
                  </a:cubicBezTo>
                  <a:cubicBezTo>
                    <a:pt x="340" y="498"/>
                    <a:pt x="340" y="498"/>
                    <a:pt x="340" y="498"/>
                  </a:cubicBezTo>
                  <a:cubicBezTo>
                    <a:pt x="370" y="505"/>
                    <a:pt x="403" y="512"/>
                    <a:pt x="437" y="520"/>
                  </a:cubicBezTo>
                  <a:cubicBezTo>
                    <a:pt x="439" y="520"/>
                    <a:pt x="441" y="521"/>
                    <a:pt x="443" y="521"/>
                  </a:cubicBezTo>
                  <a:lnTo>
                    <a:pt x="446" y="509"/>
                  </a:lnTo>
                  <a:close/>
                  <a:moveTo>
                    <a:pt x="749" y="604"/>
                  </a:moveTo>
                  <a:cubicBezTo>
                    <a:pt x="719" y="590"/>
                    <a:pt x="686" y="577"/>
                    <a:pt x="650" y="565"/>
                  </a:cubicBezTo>
                  <a:cubicBezTo>
                    <a:pt x="646" y="577"/>
                    <a:pt x="646" y="577"/>
                    <a:pt x="646" y="577"/>
                  </a:cubicBezTo>
                  <a:cubicBezTo>
                    <a:pt x="681" y="589"/>
                    <a:pt x="714" y="602"/>
                    <a:pt x="744" y="615"/>
                  </a:cubicBezTo>
                  <a:lnTo>
                    <a:pt x="749" y="604"/>
                  </a:lnTo>
                  <a:close/>
                  <a:moveTo>
                    <a:pt x="972" y="820"/>
                  </a:moveTo>
                  <a:cubicBezTo>
                    <a:pt x="966" y="786"/>
                    <a:pt x="950" y="753"/>
                    <a:pt x="924" y="724"/>
                  </a:cubicBezTo>
                  <a:cubicBezTo>
                    <a:pt x="915" y="732"/>
                    <a:pt x="915" y="732"/>
                    <a:pt x="915" y="732"/>
                  </a:cubicBezTo>
                  <a:cubicBezTo>
                    <a:pt x="940" y="760"/>
                    <a:pt x="955" y="790"/>
                    <a:pt x="960" y="822"/>
                  </a:cubicBezTo>
                  <a:lnTo>
                    <a:pt x="972" y="820"/>
                  </a:lnTo>
                  <a:close/>
                  <a:moveTo>
                    <a:pt x="791" y="1060"/>
                  </a:moveTo>
                  <a:cubicBezTo>
                    <a:pt x="826" y="1043"/>
                    <a:pt x="857" y="1025"/>
                    <a:pt x="883" y="1005"/>
                  </a:cubicBezTo>
                  <a:cubicBezTo>
                    <a:pt x="876" y="996"/>
                    <a:pt x="876" y="996"/>
                    <a:pt x="876" y="996"/>
                  </a:cubicBezTo>
                  <a:cubicBezTo>
                    <a:pt x="850" y="1014"/>
                    <a:pt x="820" y="1032"/>
                    <a:pt x="786" y="1049"/>
                  </a:cubicBezTo>
                  <a:cubicBezTo>
                    <a:pt x="791" y="1060"/>
                    <a:pt x="791" y="1060"/>
                    <a:pt x="791" y="1060"/>
                  </a:cubicBezTo>
                  <a:close/>
                  <a:moveTo>
                    <a:pt x="491" y="1166"/>
                  </a:moveTo>
                  <a:cubicBezTo>
                    <a:pt x="525" y="1157"/>
                    <a:pt x="559" y="1147"/>
                    <a:pt x="593" y="1136"/>
                  </a:cubicBezTo>
                  <a:cubicBezTo>
                    <a:pt x="589" y="1125"/>
                    <a:pt x="589" y="1125"/>
                    <a:pt x="589" y="1125"/>
                  </a:cubicBezTo>
                  <a:cubicBezTo>
                    <a:pt x="555" y="1135"/>
                    <a:pt x="521" y="1145"/>
                    <a:pt x="488" y="1154"/>
                  </a:cubicBezTo>
                  <a:lnTo>
                    <a:pt x="491" y="1166"/>
                  </a:lnTo>
                  <a:close/>
                  <a:moveTo>
                    <a:pt x="180" y="1233"/>
                  </a:moveTo>
                  <a:cubicBezTo>
                    <a:pt x="180" y="1233"/>
                    <a:pt x="221" y="1227"/>
                    <a:pt x="284" y="1214"/>
                  </a:cubicBezTo>
                  <a:cubicBezTo>
                    <a:pt x="282" y="1202"/>
                    <a:pt x="282" y="1202"/>
                    <a:pt x="282" y="1202"/>
                  </a:cubicBezTo>
                  <a:cubicBezTo>
                    <a:pt x="250" y="1208"/>
                    <a:pt x="224" y="1213"/>
                    <a:pt x="206" y="1216"/>
                  </a:cubicBezTo>
                  <a:cubicBezTo>
                    <a:pt x="197" y="1218"/>
                    <a:pt x="190" y="1219"/>
                    <a:pt x="185" y="1220"/>
                  </a:cubicBezTo>
                  <a:cubicBezTo>
                    <a:pt x="180" y="1221"/>
                    <a:pt x="178" y="1221"/>
                    <a:pt x="178" y="1221"/>
                  </a:cubicBezTo>
                  <a:lnTo>
                    <a:pt x="180" y="12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66" name="Freeform 16"/>
            <p:cNvSpPr/>
            <p:nvPr/>
          </p:nvSpPr>
          <p:spPr bwMode="auto">
            <a:xfrm>
              <a:off x="2968" y="2521"/>
              <a:ext cx="95" cy="163"/>
            </a:xfrm>
            <a:custGeom>
              <a:avLst/>
              <a:gdLst>
                <a:gd name="T0" fmla="*/ 63 w 95"/>
                <a:gd name="T1" fmla="*/ 163 h 163"/>
                <a:gd name="T2" fmla="*/ 0 w 95"/>
                <a:gd name="T3" fmla="*/ 163 h 163"/>
                <a:gd name="T4" fmla="*/ 31 w 95"/>
                <a:gd name="T5" fmla="*/ 0 h 163"/>
                <a:gd name="T6" fmla="*/ 95 w 95"/>
                <a:gd name="T7" fmla="*/ 0 h 163"/>
                <a:gd name="T8" fmla="*/ 63 w 95"/>
                <a:gd name="T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63">
                  <a:moveTo>
                    <a:pt x="63" y="163"/>
                  </a:moveTo>
                  <a:lnTo>
                    <a:pt x="0" y="163"/>
                  </a:lnTo>
                  <a:lnTo>
                    <a:pt x="31" y="0"/>
                  </a:lnTo>
                  <a:lnTo>
                    <a:pt x="95" y="0"/>
                  </a:lnTo>
                  <a:lnTo>
                    <a:pt x="63" y="1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67" name="Freeform 17"/>
            <p:cNvSpPr/>
            <p:nvPr/>
          </p:nvSpPr>
          <p:spPr bwMode="auto">
            <a:xfrm>
              <a:off x="3183" y="2521"/>
              <a:ext cx="94" cy="163"/>
            </a:xfrm>
            <a:custGeom>
              <a:avLst/>
              <a:gdLst>
                <a:gd name="T0" fmla="*/ 94 w 94"/>
                <a:gd name="T1" fmla="*/ 0 h 163"/>
                <a:gd name="T2" fmla="*/ 62 w 94"/>
                <a:gd name="T3" fmla="*/ 163 h 163"/>
                <a:gd name="T4" fmla="*/ 0 w 94"/>
                <a:gd name="T5" fmla="*/ 163 h 163"/>
                <a:gd name="T6" fmla="*/ 30 w 94"/>
                <a:gd name="T7" fmla="*/ 0 h 163"/>
                <a:gd name="T8" fmla="*/ 94 w 94"/>
                <a:gd name="T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63">
                  <a:moveTo>
                    <a:pt x="94" y="0"/>
                  </a:moveTo>
                  <a:lnTo>
                    <a:pt x="62" y="163"/>
                  </a:lnTo>
                  <a:lnTo>
                    <a:pt x="0" y="163"/>
                  </a:lnTo>
                  <a:lnTo>
                    <a:pt x="30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68" name="Freeform 18"/>
            <p:cNvSpPr/>
            <p:nvPr/>
          </p:nvSpPr>
          <p:spPr bwMode="auto">
            <a:xfrm>
              <a:off x="3397" y="2521"/>
              <a:ext cx="93" cy="163"/>
            </a:xfrm>
            <a:custGeom>
              <a:avLst/>
              <a:gdLst>
                <a:gd name="T0" fmla="*/ 93 w 93"/>
                <a:gd name="T1" fmla="*/ 0 h 163"/>
                <a:gd name="T2" fmla="*/ 62 w 93"/>
                <a:gd name="T3" fmla="*/ 163 h 163"/>
                <a:gd name="T4" fmla="*/ 0 w 93"/>
                <a:gd name="T5" fmla="*/ 163 h 163"/>
                <a:gd name="T6" fmla="*/ 31 w 93"/>
                <a:gd name="T7" fmla="*/ 0 h 163"/>
                <a:gd name="T8" fmla="*/ 93 w 93"/>
                <a:gd name="T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63">
                  <a:moveTo>
                    <a:pt x="93" y="0"/>
                  </a:moveTo>
                  <a:lnTo>
                    <a:pt x="62" y="163"/>
                  </a:lnTo>
                  <a:lnTo>
                    <a:pt x="0" y="163"/>
                  </a:lnTo>
                  <a:lnTo>
                    <a:pt x="31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3610" y="2521"/>
              <a:ext cx="94" cy="163"/>
            </a:xfrm>
            <a:custGeom>
              <a:avLst/>
              <a:gdLst>
                <a:gd name="T0" fmla="*/ 94 w 94"/>
                <a:gd name="T1" fmla="*/ 0 h 163"/>
                <a:gd name="T2" fmla="*/ 64 w 94"/>
                <a:gd name="T3" fmla="*/ 163 h 163"/>
                <a:gd name="T4" fmla="*/ 0 w 94"/>
                <a:gd name="T5" fmla="*/ 163 h 163"/>
                <a:gd name="T6" fmla="*/ 32 w 94"/>
                <a:gd name="T7" fmla="*/ 0 h 163"/>
                <a:gd name="T8" fmla="*/ 94 w 94"/>
                <a:gd name="T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63">
                  <a:moveTo>
                    <a:pt x="94" y="0"/>
                  </a:moveTo>
                  <a:lnTo>
                    <a:pt x="64" y="163"/>
                  </a:lnTo>
                  <a:lnTo>
                    <a:pt x="0" y="163"/>
                  </a:lnTo>
                  <a:lnTo>
                    <a:pt x="32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70" name="Freeform 20"/>
            <p:cNvSpPr/>
            <p:nvPr/>
          </p:nvSpPr>
          <p:spPr bwMode="auto">
            <a:xfrm>
              <a:off x="3824" y="2521"/>
              <a:ext cx="94" cy="163"/>
            </a:xfrm>
            <a:custGeom>
              <a:avLst/>
              <a:gdLst>
                <a:gd name="T0" fmla="*/ 94 w 94"/>
                <a:gd name="T1" fmla="*/ 0 h 163"/>
                <a:gd name="T2" fmla="*/ 64 w 94"/>
                <a:gd name="T3" fmla="*/ 163 h 163"/>
                <a:gd name="T4" fmla="*/ 0 w 94"/>
                <a:gd name="T5" fmla="*/ 163 h 163"/>
                <a:gd name="T6" fmla="*/ 32 w 94"/>
                <a:gd name="T7" fmla="*/ 0 h 163"/>
                <a:gd name="T8" fmla="*/ 94 w 94"/>
                <a:gd name="T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63">
                  <a:moveTo>
                    <a:pt x="94" y="0"/>
                  </a:moveTo>
                  <a:lnTo>
                    <a:pt x="64" y="163"/>
                  </a:lnTo>
                  <a:lnTo>
                    <a:pt x="0" y="163"/>
                  </a:lnTo>
                  <a:lnTo>
                    <a:pt x="32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71" name="Freeform 21"/>
            <p:cNvSpPr/>
            <p:nvPr/>
          </p:nvSpPr>
          <p:spPr bwMode="auto">
            <a:xfrm>
              <a:off x="4038" y="2521"/>
              <a:ext cx="95" cy="163"/>
            </a:xfrm>
            <a:custGeom>
              <a:avLst/>
              <a:gdLst>
                <a:gd name="T0" fmla="*/ 63 w 95"/>
                <a:gd name="T1" fmla="*/ 163 h 163"/>
                <a:gd name="T2" fmla="*/ 0 w 95"/>
                <a:gd name="T3" fmla="*/ 163 h 163"/>
                <a:gd name="T4" fmla="*/ 32 w 95"/>
                <a:gd name="T5" fmla="*/ 0 h 163"/>
                <a:gd name="T6" fmla="*/ 95 w 95"/>
                <a:gd name="T7" fmla="*/ 0 h 163"/>
                <a:gd name="T8" fmla="*/ 63 w 95"/>
                <a:gd name="T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63">
                  <a:moveTo>
                    <a:pt x="63" y="163"/>
                  </a:moveTo>
                  <a:lnTo>
                    <a:pt x="0" y="163"/>
                  </a:lnTo>
                  <a:lnTo>
                    <a:pt x="32" y="0"/>
                  </a:lnTo>
                  <a:lnTo>
                    <a:pt x="95" y="0"/>
                  </a:lnTo>
                  <a:lnTo>
                    <a:pt x="63" y="1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72" name="Freeform 26"/>
            <p:cNvSpPr/>
            <p:nvPr/>
          </p:nvSpPr>
          <p:spPr bwMode="auto">
            <a:xfrm>
              <a:off x="4406" y="2510"/>
              <a:ext cx="22" cy="3"/>
            </a:xfrm>
            <a:custGeom>
              <a:avLst/>
              <a:gdLst>
                <a:gd name="T0" fmla="*/ 8 w 15"/>
                <a:gd name="T1" fmla="*/ 0 h 2"/>
                <a:gd name="T2" fmla="*/ 0 w 15"/>
                <a:gd name="T3" fmla="*/ 2 h 2"/>
                <a:gd name="T4" fmla="*/ 15 w 15"/>
                <a:gd name="T5" fmla="*/ 2 h 2"/>
                <a:gd name="T6" fmla="*/ 8 w 1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">
                  <a:moveTo>
                    <a:pt x="8" y="0"/>
                  </a:moveTo>
                  <a:cubicBezTo>
                    <a:pt x="5" y="0"/>
                    <a:pt x="2" y="1"/>
                    <a:pt x="0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0B0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  <p:sp>
          <p:nvSpPr>
            <p:cNvPr id="173" name="Freeform 27"/>
            <p:cNvSpPr/>
            <p:nvPr/>
          </p:nvSpPr>
          <p:spPr bwMode="auto">
            <a:xfrm>
              <a:off x="4335" y="2496"/>
              <a:ext cx="59" cy="17"/>
            </a:xfrm>
            <a:custGeom>
              <a:avLst/>
              <a:gdLst>
                <a:gd name="T0" fmla="*/ 30 w 41"/>
                <a:gd name="T1" fmla="*/ 0 h 12"/>
                <a:gd name="T2" fmla="*/ 4 w 41"/>
                <a:gd name="T3" fmla="*/ 11 h 12"/>
                <a:gd name="T4" fmla="*/ 0 w 41"/>
                <a:gd name="T5" fmla="*/ 12 h 12"/>
                <a:gd name="T6" fmla="*/ 18 w 41"/>
                <a:gd name="T7" fmla="*/ 12 h 12"/>
                <a:gd name="T8" fmla="*/ 41 w 41"/>
                <a:gd name="T9" fmla="*/ 4 h 12"/>
                <a:gd name="T10" fmla="*/ 30 w 4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2">
                  <a:moveTo>
                    <a:pt x="30" y="0"/>
                  </a:moveTo>
                  <a:cubicBezTo>
                    <a:pt x="21" y="4"/>
                    <a:pt x="12" y="7"/>
                    <a:pt x="4" y="11"/>
                  </a:cubicBezTo>
                  <a:cubicBezTo>
                    <a:pt x="2" y="11"/>
                    <a:pt x="1" y="12"/>
                    <a:pt x="0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5" y="9"/>
                    <a:pt x="33" y="7"/>
                    <a:pt x="41" y="4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2016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 Medium" panose="020B0603030101060003" pitchFamily="34" charset="0"/>
                <a:ea typeface="方正兰亭细黑_GBK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8276853" y="2755468"/>
            <a:ext cx="3100705" cy="1151890"/>
            <a:chOff x="8833800" y="5249197"/>
            <a:chExt cx="3100705" cy="1151890"/>
          </a:xfrm>
        </p:grpSpPr>
        <p:sp>
          <p:nvSpPr>
            <p:cNvPr id="187" name="TextBox 61"/>
            <p:cNvSpPr txBox="1"/>
            <p:nvPr/>
          </p:nvSpPr>
          <p:spPr>
            <a:xfrm>
              <a:off x="8833800" y="5249197"/>
              <a:ext cx="3100705" cy="506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2010</a:t>
              </a:r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年 公司成立海外事业部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TextBox 62"/>
            <p:cNvSpPr txBox="1"/>
            <p:nvPr/>
          </p:nvSpPr>
          <p:spPr>
            <a:xfrm>
              <a:off x="8851580" y="5755927"/>
              <a:ext cx="258508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公司成立外贸部，专业非标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精细化五金件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,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主要市场欧美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地区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9" name="组合 188"/>
          <p:cNvGrpSpPr/>
          <p:nvPr/>
        </p:nvGrpSpPr>
        <p:grpSpPr>
          <a:xfrm>
            <a:off x="1537276" y="1869008"/>
            <a:ext cx="2358749" cy="1152000"/>
            <a:chOff x="8758870" y="5249197"/>
            <a:chExt cx="2358749" cy="1152000"/>
          </a:xfrm>
        </p:grpSpPr>
        <p:sp>
          <p:nvSpPr>
            <p:cNvPr id="190" name="TextBox 61"/>
            <p:cNvSpPr txBox="1"/>
            <p:nvPr/>
          </p:nvSpPr>
          <p:spPr>
            <a:xfrm>
              <a:off x="8833800" y="5249197"/>
              <a:ext cx="1957705" cy="506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2004</a:t>
              </a:r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年 公司成立</a:t>
              </a:r>
              <a:endPara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TextBox 62"/>
            <p:cNvSpPr txBox="1"/>
            <p:nvPr/>
          </p:nvSpPr>
          <p:spPr>
            <a:xfrm>
              <a:off x="8758870" y="5756037"/>
              <a:ext cx="2358749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2004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年公司在中国厦门注册成立注册资金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1000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万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92" name="组合 191"/>
          <p:cNvGrpSpPr/>
          <p:nvPr/>
        </p:nvGrpSpPr>
        <p:grpSpPr>
          <a:xfrm>
            <a:off x="8407663" y="4918131"/>
            <a:ext cx="2358749" cy="1307575"/>
            <a:chOff x="8833800" y="5249197"/>
            <a:chExt cx="2358749" cy="1307575"/>
          </a:xfrm>
        </p:grpSpPr>
        <p:sp>
          <p:nvSpPr>
            <p:cNvPr id="193" name="TextBox 61"/>
            <p:cNvSpPr txBox="1"/>
            <p:nvPr/>
          </p:nvSpPr>
          <p:spPr>
            <a:xfrm>
              <a:off x="8833800" y="5249197"/>
              <a:ext cx="1957705" cy="506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2019</a:t>
              </a:r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年 产品裂变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TextBox 62"/>
            <p:cNvSpPr txBox="1"/>
            <p:nvPr/>
          </p:nvSpPr>
          <p:spPr>
            <a:xfrm>
              <a:off x="8833800" y="5634752"/>
              <a:ext cx="2358749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2019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年裂变新品台，其中包含了五金所以工艺定制，主要精品餐厨具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95" name="组合 194"/>
          <p:cNvGrpSpPr/>
          <p:nvPr/>
        </p:nvGrpSpPr>
        <p:grpSpPr>
          <a:xfrm>
            <a:off x="1328996" y="3868038"/>
            <a:ext cx="2436219" cy="1384410"/>
            <a:chOff x="8833800" y="5249197"/>
            <a:chExt cx="2436219" cy="1384410"/>
          </a:xfrm>
        </p:grpSpPr>
        <p:sp>
          <p:nvSpPr>
            <p:cNvPr id="196" name="TextBox 61"/>
            <p:cNvSpPr txBox="1"/>
            <p:nvPr/>
          </p:nvSpPr>
          <p:spPr>
            <a:xfrm>
              <a:off x="8833800" y="5249197"/>
              <a:ext cx="2414905" cy="506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2017</a:t>
              </a:r>
              <a:r>
                <a:rPr lang="zh-CN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年 公司扩大规模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TextBox 62"/>
            <p:cNvSpPr txBox="1"/>
            <p:nvPr/>
          </p:nvSpPr>
          <p:spPr>
            <a:xfrm>
              <a:off x="8911270" y="5711587"/>
              <a:ext cx="2358749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2017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年企业</a:t>
              </a:r>
              <a:r>
                <a:rPr lang="zh-CN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占地面积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1500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平方，公司由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50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人发展至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200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人，新增设备至</a:t>
              </a:r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200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余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台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98" name="组合 197"/>
          <p:cNvGrpSpPr/>
          <p:nvPr/>
        </p:nvGrpSpPr>
        <p:grpSpPr>
          <a:xfrm>
            <a:off x="6704428" y="4932744"/>
            <a:ext cx="648938" cy="972000"/>
            <a:chOff x="6941421" y="5625133"/>
            <a:chExt cx="648938" cy="972000"/>
          </a:xfrm>
          <a:solidFill>
            <a:srgbClr val="F08B17"/>
          </a:solidFill>
        </p:grpSpPr>
        <p:sp>
          <p:nvSpPr>
            <p:cNvPr id="199" name="Freeform 22"/>
            <p:cNvSpPr/>
            <p:nvPr/>
          </p:nvSpPr>
          <p:spPr bwMode="auto">
            <a:xfrm>
              <a:off x="6941421" y="5625133"/>
              <a:ext cx="648938" cy="972000"/>
            </a:xfrm>
            <a:custGeom>
              <a:avLst/>
              <a:gdLst>
                <a:gd name="T0" fmla="*/ 160 w 160"/>
                <a:gd name="T1" fmla="*/ 80 h 240"/>
                <a:gd name="T2" fmla="*/ 80 w 160"/>
                <a:gd name="T3" fmla="*/ 240 h 240"/>
                <a:gd name="T4" fmla="*/ 0 w 160"/>
                <a:gd name="T5" fmla="*/ 80 h 240"/>
                <a:gd name="T6" fmla="*/ 80 w 160"/>
                <a:gd name="T7" fmla="*/ 0 h 240"/>
                <a:gd name="T8" fmla="*/ 160 w 160"/>
                <a:gd name="T9" fmla="*/ 8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40">
                  <a:moveTo>
                    <a:pt x="160" y="80"/>
                  </a:moveTo>
                  <a:cubicBezTo>
                    <a:pt x="160" y="124"/>
                    <a:pt x="80" y="240"/>
                    <a:pt x="80" y="240"/>
                  </a:cubicBezTo>
                  <a:cubicBezTo>
                    <a:pt x="80" y="240"/>
                    <a:pt x="0" y="124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60" y="36"/>
                    <a:pt x="160" y="8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723900" dist="63500" dir="5400000" sx="93000" sy="93000" algn="t" rotWithShape="0">
                <a:srgbClr val="00B0FF">
                  <a:lumMod val="60000"/>
                  <a:lumOff val="40000"/>
                  <a:alpha val="7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/>
                <a:ea typeface="方正兰亭细黑_GBK"/>
                <a:cs typeface="+mn-cs"/>
              </a:endParaRPr>
            </a:p>
          </p:txBody>
        </p:sp>
        <p:sp>
          <p:nvSpPr>
            <p:cNvPr id="200" name="TextBox 61"/>
            <p:cNvSpPr txBox="1"/>
            <p:nvPr/>
          </p:nvSpPr>
          <p:spPr>
            <a:xfrm>
              <a:off x="7029287" y="5804589"/>
              <a:ext cx="47320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 Md BT" panose="020B0602020204020303"/>
                  <a:ea typeface="方正兰亭粗黑简体"/>
                </a:rPr>
                <a:t>04</a:t>
              </a:r>
              <a:endPara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/>
                <a:ea typeface="方正兰亭粗黑简体"/>
              </a:endParaRPr>
            </a:p>
          </p:txBody>
        </p:sp>
      </p:grpSp>
      <p:grpSp>
        <p:nvGrpSpPr>
          <p:cNvPr id="201" name="组合 200"/>
          <p:cNvGrpSpPr/>
          <p:nvPr/>
        </p:nvGrpSpPr>
        <p:grpSpPr>
          <a:xfrm>
            <a:off x="4889751" y="3946263"/>
            <a:ext cx="648938" cy="972000"/>
            <a:chOff x="4889751" y="4001683"/>
            <a:chExt cx="648938" cy="972000"/>
          </a:xfrm>
          <a:solidFill>
            <a:srgbClr val="0051A3"/>
          </a:solidFill>
        </p:grpSpPr>
        <p:sp>
          <p:nvSpPr>
            <p:cNvPr id="202" name="Freeform 22"/>
            <p:cNvSpPr/>
            <p:nvPr/>
          </p:nvSpPr>
          <p:spPr bwMode="auto">
            <a:xfrm>
              <a:off x="4889751" y="4001683"/>
              <a:ext cx="648938" cy="972000"/>
            </a:xfrm>
            <a:custGeom>
              <a:avLst/>
              <a:gdLst>
                <a:gd name="T0" fmla="*/ 160 w 160"/>
                <a:gd name="T1" fmla="*/ 80 h 240"/>
                <a:gd name="T2" fmla="*/ 80 w 160"/>
                <a:gd name="T3" fmla="*/ 240 h 240"/>
                <a:gd name="T4" fmla="*/ 0 w 160"/>
                <a:gd name="T5" fmla="*/ 80 h 240"/>
                <a:gd name="T6" fmla="*/ 80 w 160"/>
                <a:gd name="T7" fmla="*/ 0 h 240"/>
                <a:gd name="T8" fmla="*/ 160 w 160"/>
                <a:gd name="T9" fmla="*/ 8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40">
                  <a:moveTo>
                    <a:pt x="160" y="80"/>
                  </a:moveTo>
                  <a:cubicBezTo>
                    <a:pt x="160" y="124"/>
                    <a:pt x="80" y="240"/>
                    <a:pt x="80" y="240"/>
                  </a:cubicBezTo>
                  <a:cubicBezTo>
                    <a:pt x="80" y="240"/>
                    <a:pt x="0" y="124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60" y="36"/>
                    <a:pt x="160" y="8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723900" dist="63500" dir="5400000" sx="93000" sy="93000" algn="t" rotWithShape="0">
                <a:srgbClr val="00B0FF">
                  <a:lumMod val="60000"/>
                  <a:lumOff val="40000"/>
                  <a:alpha val="7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/>
                <a:ea typeface="方正兰亭细黑_GBK"/>
                <a:cs typeface="+mn-cs"/>
              </a:endParaRPr>
            </a:p>
          </p:txBody>
        </p:sp>
        <p:sp>
          <p:nvSpPr>
            <p:cNvPr id="203" name="TextBox 61"/>
            <p:cNvSpPr txBox="1"/>
            <p:nvPr/>
          </p:nvSpPr>
          <p:spPr>
            <a:xfrm>
              <a:off x="4977617" y="4189698"/>
              <a:ext cx="47320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 Md BT" panose="020B0602020204020303"/>
                  <a:ea typeface="方正兰亭粗黑简体"/>
                </a:rPr>
                <a:t>03</a:t>
              </a:r>
              <a:endPara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/>
                <a:ea typeface="方正兰亭粗黑简体"/>
              </a:endParaRPr>
            </a:p>
          </p:txBody>
        </p:sp>
      </p:grpSp>
      <p:grpSp>
        <p:nvGrpSpPr>
          <p:cNvPr id="204" name="组合 203"/>
          <p:cNvGrpSpPr/>
          <p:nvPr/>
        </p:nvGrpSpPr>
        <p:grpSpPr>
          <a:xfrm>
            <a:off x="6787527" y="2754976"/>
            <a:ext cx="648938" cy="972000"/>
            <a:chOff x="6787527" y="3121546"/>
            <a:chExt cx="648938" cy="972000"/>
          </a:xfrm>
          <a:solidFill>
            <a:srgbClr val="F08B17"/>
          </a:solidFill>
        </p:grpSpPr>
        <p:sp>
          <p:nvSpPr>
            <p:cNvPr id="205" name="Freeform 22"/>
            <p:cNvSpPr/>
            <p:nvPr/>
          </p:nvSpPr>
          <p:spPr bwMode="auto">
            <a:xfrm>
              <a:off x="6787527" y="3121546"/>
              <a:ext cx="648938" cy="972000"/>
            </a:xfrm>
            <a:custGeom>
              <a:avLst/>
              <a:gdLst>
                <a:gd name="T0" fmla="*/ 160 w 160"/>
                <a:gd name="T1" fmla="*/ 80 h 240"/>
                <a:gd name="T2" fmla="*/ 80 w 160"/>
                <a:gd name="T3" fmla="*/ 240 h 240"/>
                <a:gd name="T4" fmla="*/ 0 w 160"/>
                <a:gd name="T5" fmla="*/ 80 h 240"/>
                <a:gd name="T6" fmla="*/ 80 w 160"/>
                <a:gd name="T7" fmla="*/ 0 h 240"/>
                <a:gd name="T8" fmla="*/ 160 w 160"/>
                <a:gd name="T9" fmla="*/ 8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40">
                  <a:moveTo>
                    <a:pt x="160" y="80"/>
                  </a:moveTo>
                  <a:cubicBezTo>
                    <a:pt x="160" y="124"/>
                    <a:pt x="80" y="240"/>
                    <a:pt x="80" y="240"/>
                  </a:cubicBezTo>
                  <a:cubicBezTo>
                    <a:pt x="80" y="240"/>
                    <a:pt x="0" y="124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60" y="36"/>
                    <a:pt x="160" y="8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723900" dist="63500" dir="5400000" sx="93000" sy="93000" algn="t" rotWithShape="0">
                <a:srgbClr val="00B0FF">
                  <a:lumMod val="60000"/>
                  <a:lumOff val="40000"/>
                  <a:alpha val="7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/>
                <a:ea typeface="方正兰亭细黑_GBK"/>
                <a:cs typeface="+mn-cs"/>
              </a:endParaRPr>
            </a:p>
          </p:txBody>
        </p:sp>
        <p:sp>
          <p:nvSpPr>
            <p:cNvPr id="206" name="TextBox 61"/>
            <p:cNvSpPr txBox="1"/>
            <p:nvPr/>
          </p:nvSpPr>
          <p:spPr>
            <a:xfrm>
              <a:off x="6875393" y="3312039"/>
              <a:ext cx="47320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 Md BT" panose="020B0602020204020303"/>
                  <a:ea typeface="方正兰亭粗黑简体"/>
                </a:rPr>
                <a:t>02</a:t>
              </a:r>
              <a:endPara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/>
                <a:ea typeface="方正兰亭粗黑简体"/>
              </a:endParaRPr>
            </a:p>
          </p:txBody>
        </p:sp>
      </p:grpSp>
      <p:grpSp>
        <p:nvGrpSpPr>
          <p:cNvPr id="207" name="组合 206"/>
          <p:cNvGrpSpPr/>
          <p:nvPr/>
        </p:nvGrpSpPr>
        <p:grpSpPr>
          <a:xfrm>
            <a:off x="4839002" y="1755537"/>
            <a:ext cx="648938" cy="972000"/>
            <a:chOff x="4995212" y="2016697"/>
            <a:chExt cx="648938" cy="972000"/>
          </a:xfrm>
          <a:solidFill>
            <a:srgbClr val="0051A3"/>
          </a:solidFill>
        </p:grpSpPr>
        <p:sp>
          <p:nvSpPr>
            <p:cNvPr id="208" name="Freeform 22"/>
            <p:cNvSpPr/>
            <p:nvPr/>
          </p:nvSpPr>
          <p:spPr bwMode="auto">
            <a:xfrm>
              <a:off x="4995212" y="2016697"/>
              <a:ext cx="648938" cy="972000"/>
            </a:xfrm>
            <a:custGeom>
              <a:avLst/>
              <a:gdLst>
                <a:gd name="T0" fmla="*/ 160 w 160"/>
                <a:gd name="T1" fmla="*/ 80 h 240"/>
                <a:gd name="T2" fmla="*/ 80 w 160"/>
                <a:gd name="T3" fmla="*/ 240 h 240"/>
                <a:gd name="T4" fmla="*/ 0 w 160"/>
                <a:gd name="T5" fmla="*/ 80 h 240"/>
                <a:gd name="T6" fmla="*/ 80 w 160"/>
                <a:gd name="T7" fmla="*/ 0 h 240"/>
                <a:gd name="T8" fmla="*/ 160 w 160"/>
                <a:gd name="T9" fmla="*/ 8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40">
                  <a:moveTo>
                    <a:pt x="160" y="80"/>
                  </a:moveTo>
                  <a:cubicBezTo>
                    <a:pt x="160" y="124"/>
                    <a:pt x="80" y="240"/>
                    <a:pt x="80" y="240"/>
                  </a:cubicBezTo>
                  <a:cubicBezTo>
                    <a:pt x="80" y="240"/>
                    <a:pt x="0" y="124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24" y="0"/>
                    <a:pt x="160" y="36"/>
                    <a:pt x="160" y="8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723900" dist="63500" dir="5400000" sx="93000" sy="93000" algn="t" rotWithShape="0">
                <a:srgbClr val="00B0FF">
                  <a:lumMod val="60000"/>
                  <a:lumOff val="40000"/>
                  <a:alpha val="7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/>
                <a:ea typeface="方正兰亭细黑_GBK"/>
                <a:cs typeface="+mn-cs"/>
              </a:endParaRPr>
            </a:p>
          </p:txBody>
        </p:sp>
        <p:sp>
          <p:nvSpPr>
            <p:cNvPr id="209" name="TextBox 61"/>
            <p:cNvSpPr txBox="1"/>
            <p:nvPr/>
          </p:nvSpPr>
          <p:spPr>
            <a:xfrm>
              <a:off x="5083078" y="2189372"/>
              <a:ext cx="47320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 Md BT" panose="020B0602020204020303"/>
                  <a:ea typeface="方正兰亭粗黑简体"/>
                </a:rPr>
                <a:t>01</a:t>
              </a:r>
              <a:endPara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/>
                <a:ea typeface="方正兰亭粗黑简体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83" name="椭圆 82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01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85" name="文本框 84"/>
              <p:cNvSpPr txBox="1"/>
              <p:nvPr/>
            </p:nvSpPr>
            <p:spPr>
              <a:xfrm>
                <a:off x="1368816" y="59151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发展历程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86" name="文本框 85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782030" y="591512"/>
            <a:ext cx="2775081" cy="698512"/>
            <a:chOff x="701347" y="604959"/>
            <a:chExt cx="2775081" cy="698512"/>
          </a:xfrm>
        </p:grpSpPr>
        <p:sp>
          <p:nvSpPr>
            <p:cNvPr id="41" name="椭圆 40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01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1262360" y="604959"/>
              <a:ext cx="2214068" cy="698512"/>
              <a:chOff x="1262360" y="591512"/>
              <a:chExt cx="2214068" cy="698512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1368816" y="591512"/>
                <a:ext cx="1612900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组织架构</a:t>
                </a:r>
                <a:endParaRPr lang="zh-CN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1262360" y="1013025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34795" y="1360170"/>
            <a:ext cx="9514840" cy="479679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4643148" y="1714777"/>
            <a:ext cx="3342784" cy="3177537"/>
            <a:chOff x="4367320" y="1924762"/>
            <a:chExt cx="3941868" cy="3747006"/>
          </a:xfrm>
        </p:grpSpPr>
        <p:sp>
          <p:nvSpPr>
            <p:cNvPr id="40" name="任意多边形: 形状 4"/>
            <p:cNvSpPr/>
            <p:nvPr/>
          </p:nvSpPr>
          <p:spPr>
            <a:xfrm rot="16386498">
              <a:off x="6790296" y="3269159"/>
              <a:ext cx="992880" cy="992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109" y="2352"/>
                    <a:pt x="6901" y="3625"/>
                    <a:pt x="10800" y="3625"/>
                  </a:cubicBezTo>
                  <a:cubicBezTo>
                    <a:pt x="14699" y="3625"/>
                    <a:pt x="18491" y="2352"/>
                    <a:pt x="21600" y="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1A3"/>
            </a:solidFill>
            <a:ln w="12700">
              <a:miter lim="400000"/>
            </a:ln>
          </p:spPr>
          <p:txBody>
            <a:bodyPr anchor="ctr"/>
            <a:lstStyle/>
            <a:p>
              <a:pPr algn="ctr" defTabSz="914400"/>
              <a:endParaRPr sz="160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7280133" y="3283179"/>
              <a:ext cx="1029055" cy="102414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miter lim="400000"/>
            </a:ln>
          </p:spPr>
          <p:txBody>
            <a:bodyPr lIns="25400" tIns="25400" rIns="25400" bIns="25400" anchor="ctr">
              <a:normAutofit/>
            </a:bodyPr>
            <a:lstStyle/>
            <a:p>
              <a:pPr algn="ctr"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altLang="zh-CN" sz="2800">
                  <a:solidFill>
                    <a:srgbClr val="757070"/>
                  </a:solidFill>
                  <a:effectLst>
                    <a:outerShdw sx="1000" sy="1000" rotWithShape="0">
                      <a:srgbClr val="000000"/>
                    </a:outerShdw>
                  </a:effectLst>
                  <a:latin typeface="Arial" panose="020B0604020202020204"/>
                  <a:ea typeface="微软雅黑" panose="020B0503020204020204" charset="-122"/>
                </a:rPr>
                <a:t>02</a:t>
              </a:r>
              <a:endParaRPr lang="en-US" altLang="zh-CN" sz="2800">
                <a:solidFill>
                  <a:srgbClr val="757070"/>
                </a:solidFill>
                <a:effectLst>
                  <a:outerShdw sx="1000" sy="1000" rotWithShape="0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44" name="任意多边形: 形状 8"/>
            <p:cNvSpPr/>
            <p:nvPr/>
          </p:nvSpPr>
          <p:spPr>
            <a:xfrm rot="1266497">
              <a:off x="5160123" y="4265338"/>
              <a:ext cx="992880" cy="992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109" y="2352"/>
                    <a:pt x="6901" y="3625"/>
                    <a:pt x="10800" y="3625"/>
                  </a:cubicBezTo>
                  <a:cubicBezTo>
                    <a:pt x="14699" y="3625"/>
                    <a:pt x="18491" y="2352"/>
                    <a:pt x="21600" y="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1A3"/>
            </a:solidFill>
            <a:ln w="12700">
              <a:miter lim="400000"/>
            </a:ln>
          </p:spPr>
          <p:txBody>
            <a:bodyPr anchor="ctr"/>
            <a:lstStyle/>
            <a:p>
              <a:pPr algn="ctr" defTabSz="914400"/>
              <a:endParaRPr sz="160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 rot="240000">
              <a:off x="4971821" y="4647621"/>
              <a:ext cx="1029055" cy="102414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miter lim="400000"/>
            </a:ln>
          </p:spPr>
          <p:txBody>
            <a:bodyPr lIns="25400" tIns="25400" rIns="25400" bIns="25400" anchor="ctr">
              <a:normAutofit/>
            </a:bodyPr>
            <a:lstStyle/>
            <a:p>
              <a:pPr algn="ctr"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altLang="zh-CN" sz="2800">
                  <a:solidFill>
                    <a:srgbClr val="757070"/>
                  </a:solidFill>
                  <a:effectLst>
                    <a:outerShdw sx="1000" sy="1000" rotWithShape="0">
                      <a:srgbClr val="000000"/>
                    </a:outerShdw>
                  </a:effectLst>
                  <a:latin typeface="Arial" panose="020B0604020202020204"/>
                  <a:ea typeface="微软雅黑" panose="020B0503020204020204" charset="-122"/>
                </a:rPr>
                <a:t>03</a:t>
              </a:r>
              <a:endParaRPr lang="en-US" altLang="zh-CN" sz="2800">
                <a:solidFill>
                  <a:srgbClr val="757070"/>
                </a:solidFill>
                <a:effectLst>
                  <a:outerShdw sx="1000" sy="1000" rotWithShape="0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46" name="任意多边形: 形状 10"/>
            <p:cNvSpPr/>
            <p:nvPr/>
          </p:nvSpPr>
          <p:spPr>
            <a:xfrm rot="8046499" flipH="1">
              <a:off x="4780326" y="2300057"/>
              <a:ext cx="992880" cy="992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109" y="2352"/>
                    <a:pt x="6901" y="3625"/>
                    <a:pt x="10800" y="3625"/>
                  </a:cubicBezTo>
                  <a:cubicBezTo>
                    <a:pt x="14699" y="3625"/>
                    <a:pt x="18491" y="2352"/>
                    <a:pt x="21600" y="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8B17"/>
            </a:solidFill>
            <a:ln w="12700">
              <a:miter lim="400000"/>
            </a:ln>
          </p:spPr>
          <p:txBody>
            <a:bodyPr anchor="ctr"/>
            <a:lstStyle/>
            <a:p>
              <a:pPr algn="ctr" defTabSz="914400"/>
              <a:endParaRPr sz="160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 flipH="1">
              <a:off x="4367320" y="1924762"/>
              <a:ext cx="1029055" cy="102414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miter lim="400000"/>
            </a:ln>
          </p:spPr>
          <p:txBody>
            <a:bodyPr lIns="25400" tIns="25400" rIns="25400" bIns="25400" anchor="ctr">
              <a:normAutofit/>
            </a:bodyPr>
            <a:lstStyle/>
            <a:p>
              <a:pPr algn="ctr"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altLang="zh-CN" sz="2800" dirty="0">
                  <a:solidFill>
                    <a:srgbClr val="22374C"/>
                  </a:solidFill>
                  <a:effectLst>
                    <a:outerShdw sx="1000" sy="1000" rotWithShape="0">
                      <a:srgbClr val="000000"/>
                    </a:outerShdw>
                  </a:effectLst>
                  <a:latin typeface="Arial" panose="020B0604020202020204"/>
                  <a:ea typeface="微软雅黑" panose="020B0503020204020204" charset="-122"/>
                </a:rPr>
                <a:t>01</a:t>
              </a:r>
              <a:endParaRPr lang="en-US" altLang="zh-CN" sz="2800" dirty="0">
                <a:solidFill>
                  <a:srgbClr val="22374C"/>
                </a:solidFill>
                <a:effectLst>
                  <a:outerShdw sx="1000" sy="1000" rotWithShape="0">
                    <a:srgbClr val="000000"/>
                  </a:outerShdw>
                </a:effectLst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5171738" y="2668600"/>
              <a:ext cx="1848524" cy="1848524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A6AAA9"/>
              </a:solidFill>
              <a:miter lim="400000"/>
            </a:ln>
          </p:spPr>
          <p:txBody>
            <a:bodyPr anchor="ctr"/>
            <a:lstStyle/>
            <a:p>
              <a:pPr algn="ctr" defTabSz="914400"/>
              <a:endParaRPr sz="160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49" name="任意多边形: 形状 13"/>
            <p:cNvSpPr/>
            <p:nvPr/>
          </p:nvSpPr>
          <p:spPr>
            <a:xfrm>
              <a:off x="5624213" y="3250916"/>
              <a:ext cx="921956" cy="683891"/>
            </a:xfrm>
            <a:custGeom>
              <a:avLst/>
              <a:gdLst>
                <a:gd name="connsiteX0" fmla="*/ 9246 w 338138"/>
                <a:gd name="connsiteY0" fmla="*/ 217487 h 250825"/>
                <a:gd name="connsiteX1" fmla="*/ 328892 w 338138"/>
                <a:gd name="connsiteY1" fmla="*/ 217487 h 250825"/>
                <a:gd name="connsiteX2" fmla="*/ 338138 w 338138"/>
                <a:gd name="connsiteY2" fmla="*/ 226822 h 250825"/>
                <a:gd name="connsiteX3" fmla="*/ 314363 w 338138"/>
                <a:gd name="connsiteY3" fmla="*/ 250825 h 250825"/>
                <a:gd name="connsiteX4" fmla="*/ 23775 w 338138"/>
                <a:gd name="connsiteY4" fmla="*/ 250825 h 250825"/>
                <a:gd name="connsiteX5" fmla="*/ 0 w 338138"/>
                <a:gd name="connsiteY5" fmla="*/ 226822 h 250825"/>
                <a:gd name="connsiteX6" fmla="*/ 9246 w 338138"/>
                <a:gd name="connsiteY6" fmla="*/ 217487 h 250825"/>
                <a:gd name="connsiteX7" fmla="*/ 100182 w 338138"/>
                <a:gd name="connsiteY7" fmla="*/ 100012 h 250825"/>
                <a:gd name="connsiteX8" fmla="*/ 123655 w 338138"/>
                <a:gd name="connsiteY8" fmla="*/ 100012 h 250825"/>
                <a:gd name="connsiteX9" fmla="*/ 130175 w 338138"/>
                <a:gd name="connsiteY9" fmla="*/ 106705 h 250825"/>
                <a:gd name="connsiteX10" fmla="*/ 130175 w 338138"/>
                <a:gd name="connsiteY10" fmla="*/ 161583 h 250825"/>
                <a:gd name="connsiteX11" fmla="*/ 123655 w 338138"/>
                <a:gd name="connsiteY11" fmla="*/ 168275 h 250825"/>
                <a:gd name="connsiteX12" fmla="*/ 100182 w 338138"/>
                <a:gd name="connsiteY12" fmla="*/ 168275 h 250825"/>
                <a:gd name="connsiteX13" fmla="*/ 93662 w 338138"/>
                <a:gd name="connsiteY13" fmla="*/ 161583 h 250825"/>
                <a:gd name="connsiteX14" fmla="*/ 93662 w 338138"/>
                <a:gd name="connsiteY14" fmla="*/ 106705 h 250825"/>
                <a:gd name="connsiteX15" fmla="*/ 100182 w 338138"/>
                <a:gd name="connsiteY15" fmla="*/ 100012 h 250825"/>
                <a:gd name="connsiteX16" fmla="*/ 157332 w 338138"/>
                <a:gd name="connsiteY16" fmla="*/ 77787 h 250825"/>
                <a:gd name="connsiteX17" fmla="*/ 180805 w 338138"/>
                <a:gd name="connsiteY17" fmla="*/ 77787 h 250825"/>
                <a:gd name="connsiteX18" fmla="*/ 187325 w 338138"/>
                <a:gd name="connsiteY18" fmla="*/ 84441 h 250825"/>
                <a:gd name="connsiteX19" fmla="*/ 187325 w 338138"/>
                <a:gd name="connsiteY19" fmla="*/ 161622 h 250825"/>
                <a:gd name="connsiteX20" fmla="*/ 180805 w 338138"/>
                <a:gd name="connsiteY20" fmla="*/ 168275 h 250825"/>
                <a:gd name="connsiteX21" fmla="*/ 157332 w 338138"/>
                <a:gd name="connsiteY21" fmla="*/ 168275 h 250825"/>
                <a:gd name="connsiteX22" fmla="*/ 150812 w 338138"/>
                <a:gd name="connsiteY22" fmla="*/ 161622 h 250825"/>
                <a:gd name="connsiteX23" fmla="*/ 150812 w 338138"/>
                <a:gd name="connsiteY23" fmla="*/ 84441 h 250825"/>
                <a:gd name="connsiteX24" fmla="*/ 157332 w 338138"/>
                <a:gd name="connsiteY24" fmla="*/ 77787 h 250825"/>
                <a:gd name="connsiteX25" fmla="*/ 216070 w 338138"/>
                <a:gd name="connsiteY25" fmla="*/ 49212 h 250825"/>
                <a:gd name="connsiteX26" fmla="*/ 239543 w 338138"/>
                <a:gd name="connsiteY26" fmla="*/ 49212 h 250825"/>
                <a:gd name="connsiteX27" fmla="*/ 246063 w 338138"/>
                <a:gd name="connsiteY27" fmla="*/ 55827 h 250825"/>
                <a:gd name="connsiteX28" fmla="*/ 246063 w 338138"/>
                <a:gd name="connsiteY28" fmla="*/ 161661 h 250825"/>
                <a:gd name="connsiteX29" fmla="*/ 239543 w 338138"/>
                <a:gd name="connsiteY29" fmla="*/ 168275 h 250825"/>
                <a:gd name="connsiteX30" fmla="*/ 216070 w 338138"/>
                <a:gd name="connsiteY30" fmla="*/ 168275 h 250825"/>
                <a:gd name="connsiteX31" fmla="*/ 209550 w 338138"/>
                <a:gd name="connsiteY31" fmla="*/ 161661 h 250825"/>
                <a:gd name="connsiteX32" fmla="*/ 209550 w 338138"/>
                <a:gd name="connsiteY32" fmla="*/ 55827 h 250825"/>
                <a:gd name="connsiteX33" fmla="*/ 216070 w 338138"/>
                <a:gd name="connsiteY33" fmla="*/ 49212 h 250825"/>
                <a:gd name="connsiteX34" fmla="*/ 53428 w 338138"/>
                <a:gd name="connsiteY34" fmla="*/ 22225 h 250825"/>
                <a:gd name="connsiteX35" fmla="*/ 50800 w 338138"/>
                <a:gd name="connsiteY35" fmla="*/ 24858 h 250825"/>
                <a:gd name="connsiteX36" fmla="*/ 50800 w 338138"/>
                <a:gd name="connsiteY36" fmla="*/ 182834 h 250825"/>
                <a:gd name="connsiteX37" fmla="*/ 53428 w 338138"/>
                <a:gd name="connsiteY37" fmla="*/ 184150 h 250825"/>
                <a:gd name="connsiteX38" fmla="*/ 284710 w 338138"/>
                <a:gd name="connsiteY38" fmla="*/ 184150 h 250825"/>
                <a:gd name="connsiteX39" fmla="*/ 287338 w 338138"/>
                <a:gd name="connsiteY39" fmla="*/ 182834 h 250825"/>
                <a:gd name="connsiteX40" fmla="*/ 287338 w 338138"/>
                <a:gd name="connsiteY40" fmla="*/ 24858 h 250825"/>
                <a:gd name="connsiteX41" fmla="*/ 284710 w 338138"/>
                <a:gd name="connsiteY41" fmla="*/ 22225 h 250825"/>
                <a:gd name="connsiteX42" fmla="*/ 53428 w 338138"/>
                <a:gd name="connsiteY42" fmla="*/ 22225 h 250825"/>
                <a:gd name="connsiteX43" fmla="*/ 53663 w 338138"/>
                <a:gd name="connsiteY43" fmla="*/ 0 h 250825"/>
                <a:gd name="connsiteX44" fmla="*/ 286062 w 338138"/>
                <a:gd name="connsiteY44" fmla="*/ 0 h 250825"/>
                <a:gd name="connsiteX45" fmla="*/ 311150 w 338138"/>
                <a:gd name="connsiteY45" fmla="*/ 25008 h 250825"/>
                <a:gd name="connsiteX46" fmla="*/ 311150 w 338138"/>
                <a:gd name="connsiteY46" fmla="*/ 182955 h 250825"/>
                <a:gd name="connsiteX47" fmla="*/ 286062 w 338138"/>
                <a:gd name="connsiteY47" fmla="*/ 207963 h 250825"/>
                <a:gd name="connsiteX48" fmla="*/ 53663 w 338138"/>
                <a:gd name="connsiteY48" fmla="*/ 207963 h 250825"/>
                <a:gd name="connsiteX49" fmla="*/ 28575 w 338138"/>
                <a:gd name="connsiteY49" fmla="*/ 182955 h 250825"/>
                <a:gd name="connsiteX50" fmla="*/ 28575 w 338138"/>
                <a:gd name="connsiteY50" fmla="*/ 25008 h 250825"/>
                <a:gd name="connsiteX51" fmla="*/ 53663 w 338138"/>
                <a:gd name="connsiteY51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250825">
                  <a:moveTo>
                    <a:pt x="9246" y="217487"/>
                  </a:moveTo>
                  <a:cubicBezTo>
                    <a:pt x="9246" y="217487"/>
                    <a:pt x="9246" y="217487"/>
                    <a:pt x="328892" y="217487"/>
                  </a:cubicBezTo>
                  <a:cubicBezTo>
                    <a:pt x="334176" y="217487"/>
                    <a:pt x="338138" y="221488"/>
                    <a:pt x="338138" y="226822"/>
                  </a:cubicBezTo>
                  <a:cubicBezTo>
                    <a:pt x="338138" y="240157"/>
                    <a:pt x="327571" y="250825"/>
                    <a:pt x="314363" y="250825"/>
                  </a:cubicBezTo>
                  <a:cubicBezTo>
                    <a:pt x="314363" y="250825"/>
                    <a:pt x="314363" y="250825"/>
                    <a:pt x="23775" y="250825"/>
                  </a:cubicBezTo>
                  <a:cubicBezTo>
                    <a:pt x="10567" y="250825"/>
                    <a:pt x="0" y="240157"/>
                    <a:pt x="0" y="226822"/>
                  </a:cubicBezTo>
                  <a:cubicBezTo>
                    <a:pt x="0" y="221488"/>
                    <a:pt x="3962" y="217487"/>
                    <a:pt x="9246" y="217487"/>
                  </a:cubicBezTo>
                  <a:close/>
                  <a:moveTo>
                    <a:pt x="100182" y="100012"/>
                  </a:moveTo>
                  <a:cubicBezTo>
                    <a:pt x="100182" y="100012"/>
                    <a:pt x="100182" y="100012"/>
                    <a:pt x="123655" y="100012"/>
                  </a:cubicBezTo>
                  <a:cubicBezTo>
                    <a:pt x="127567" y="100012"/>
                    <a:pt x="130175" y="102689"/>
                    <a:pt x="130175" y="106705"/>
                  </a:cubicBezTo>
                  <a:cubicBezTo>
                    <a:pt x="130175" y="106705"/>
                    <a:pt x="130175" y="106705"/>
                    <a:pt x="130175" y="161583"/>
                  </a:cubicBezTo>
                  <a:cubicBezTo>
                    <a:pt x="130175" y="165598"/>
                    <a:pt x="127567" y="168275"/>
                    <a:pt x="123655" y="168275"/>
                  </a:cubicBezTo>
                  <a:cubicBezTo>
                    <a:pt x="123655" y="168275"/>
                    <a:pt x="123655" y="168275"/>
                    <a:pt x="100182" y="168275"/>
                  </a:cubicBezTo>
                  <a:cubicBezTo>
                    <a:pt x="96270" y="168275"/>
                    <a:pt x="93662" y="165598"/>
                    <a:pt x="93662" y="161583"/>
                  </a:cubicBezTo>
                  <a:cubicBezTo>
                    <a:pt x="93662" y="161583"/>
                    <a:pt x="93662" y="161583"/>
                    <a:pt x="93662" y="106705"/>
                  </a:cubicBezTo>
                  <a:cubicBezTo>
                    <a:pt x="93662" y="102689"/>
                    <a:pt x="96270" y="100012"/>
                    <a:pt x="100182" y="100012"/>
                  </a:cubicBezTo>
                  <a:close/>
                  <a:moveTo>
                    <a:pt x="157332" y="77787"/>
                  </a:moveTo>
                  <a:cubicBezTo>
                    <a:pt x="157332" y="77787"/>
                    <a:pt x="157332" y="77787"/>
                    <a:pt x="180805" y="77787"/>
                  </a:cubicBezTo>
                  <a:cubicBezTo>
                    <a:pt x="184717" y="77787"/>
                    <a:pt x="187325" y="81779"/>
                    <a:pt x="187325" y="84441"/>
                  </a:cubicBezTo>
                  <a:cubicBezTo>
                    <a:pt x="187325" y="84441"/>
                    <a:pt x="187325" y="84441"/>
                    <a:pt x="187325" y="161622"/>
                  </a:cubicBezTo>
                  <a:cubicBezTo>
                    <a:pt x="187325" y="165614"/>
                    <a:pt x="184717" y="168275"/>
                    <a:pt x="180805" y="168275"/>
                  </a:cubicBezTo>
                  <a:cubicBezTo>
                    <a:pt x="180805" y="168275"/>
                    <a:pt x="180805" y="168275"/>
                    <a:pt x="157332" y="168275"/>
                  </a:cubicBezTo>
                  <a:cubicBezTo>
                    <a:pt x="153420" y="168275"/>
                    <a:pt x="150812" y="165614"/>
                    <a:pt x="150812" y="161622"/>
                  </a:cubicBezTo>
                  <a:cubicBezTo>
                    <a:pt x="150812" y="161622"/>
                    <a:pt x="150812" y="161622"/>
                    <a:pt x="150812" y="84441"/>
                  </a:cubicBezTo>
                  <a:cubicBezTo>
                    <a:pt x="150812" y="81779"/>
                    <a:pt x="153420" y="77787"/>
                    <a:pt x="157332" y="77787"/>
                  </a:cubicBezTo>
                  <a:close/>
                  <a:moveTo>
                    <a:pt x="216070" y="49212"/>
                  </a:moveTo>
                  <a:cubicBezTo>
                    <a:pt x="216070" y="49212"/>
                    <a:pt x="216070" y="49212"/>
                    <a:pt x="239543" y="49212"/>
                  </a:cubicBezTo>
                  <a:cubicBezTo>
                    <a:pt x="243455" y="49212"/>
                    <a:pt x="246063" y="51858"/>
                    <a:pt x="246063" y="55827"/>
                  </a:cubicBezTo>
                  <a:cubicBezTo>
                    <a:pt x="246063" y="55827"/>
                    <a:pt x="246063" y="55827"/>
                    <a:pt x="246063" y="161661"/>
                  </a:cubicBezTo>
                  <a:cubicBezTo>
                    <a:pt x="246063" y="165629"/>
                    <a:pt x="243455" y="168275"/>
                    <a:pt x="239543" y="168275"/>
                  </a:cubicBezTo>
                  <a:cubicBezTo>
                    <a:pt x="239543" y="168275"/>
                    <a:pt x="239543" y="168275"/>
                    <a:pt x="216070" y="168275"/>
                  </a:cubicBezTo>
                  <a:cubicBezTo>
                    <a:pt x="212158" y="168275"/>
                    <a:pt x="209550" y="165629"/>
                    <a:pt x="209550" y="161661"/>
                  </a:cubicBezTo>
                  <a:cubicBezTo>
                    <a:pt x="209550" y="161661"/>
                    <a:pt x="209550" y="161661"/>
                    <a:pt x="209550" y="55827"/>
                  </a:cubicBezTo>
                  <a:cubicBezTo>
                    <a:pt x="209550" y="51858"/>
                    <a:pt x="212158" y="49212"/>
                    <a:pt x="216070" y="49212"/>
                  </a:cubicBezTo>
                  <a:close/>
                  <a:moveTo>
                    <a:pt x="53428" y="22225"/>
                  </a:moveTo>
                  <a:cubicBezTo>
                    <a:pt x="52114" y="22225"/>
                    <a:pt x="50800" y="23541"/>
                    <a:pt x="50800" y="24858"/>
                  </a:cubicBezTo>
                  <a:lnTo>
                    <a:pt x="50800" y="182834"/>
                  </a:lnTo>
                  <a:cubicBezTo>
                    <a:pt x="50800" y="184150"/>
                    <a:pt x="52114" y="184150"/>
                    <a:pt x="53428" y="184150"/>
                  </a:cubicBezTo>
                  <a:cubicBezTo>
                    <a:pt x="53428" y="184150"/>
                    <a:pt x="53428" y="184150"/>
                    <a:pt x="284710" y="184150"/>
                  </a:cubicBezTo>
                  <a:cubicBezTo>
                    <a:pt x="286024" y="184150"/>
                    <a:pt x="287338" y="184150"/>
                    <a:pt x="287338" y="182834"/>
                  </a:cubicBezTo>
                  <a:cubicBezTo>
                    <a:pt x="287338" y="182834"/>
                    <a:pt x="287338" y="182834"/>
                    <a:pt x="287338" y="24858"/>
                  </a:cubicBezTo>
                  <a:cubicBezTo>
                    <a:pt x="287338" y="23541"/>
                    <a:pt x="286024" y="22225"/>
                    <a:pt x="284710" y="22225"/>
                  </a:cubicBezTo>
                  <a:cubicBezTo>
                    <a:pt x="284710" y="22225"/>
                    <a:pt x="284710" y="22225"/>
                    <a:pt x="53428" y="22225"/>
                  </a:cubicBezTo>
                  <a:close/>
                  <a:moveTo>
                    <a:pt x="53663" y="0"/>
                  </a:moveTo>
                  <a:cubicBezTo>
                    <a:pt x="53663" y="0"/>
                    <a:pt x="53663" y="0"/>
                    <a:pt x="286062" y="0"/>
                  </a:cubicBezTo>
                  <a:cubicBezTo>
                    <a:pt x="300587" y="0"/>
                    <a:pt x="311150" y="10530"/>
                    <a:pt x="311150" y="25008"/>
                  </a:cubicBezTo>
                  <a:cubicBezTo>
                    <a:pt x="311150" y="25008"/>
                    <a:pt x="311150" y="25008"/>
                    <a:pt x="311150" y="182955"/>
                  </a:cubicBezTo>
                  <a:cubicBezTo>
                    <a:pt x="311150" y="196117"/>
                    <a:pt x="300587" y="207963"/>
                    <a:pt x="286062" y="207963"/>
                  </a:cubicBezTo>
                  <a:cubicBezTo>
                    <a:pt x="286062" y="207963"/>
                    <a:pt x="286062" y="207963"/>
                    <a:pt x="53663" y="207963"/>
                  </a:cubicBezTo>
                  <a:cubicBezTo>
                    <a:pt x="39138" y="207963"/>
                    <a:pt x="28575" y="196117"/>
                    <a:pt x="28575" y="182955"/>
                  </a:cubicBezTo>
                  <a:cubicBezTo>
                    <a:pt x="28575" y="182955"/>
                    <a:pt x="28575" y="182955"/>
                    <a:pt x="28575" y="25008"/>
                  </a:cubicBezTo>
                  <a:cubicBezTo>
                    <a:pt x="28575" y="10530"/>
                    <a:pt x="39138" y="0"/>
                    <a:pt x="53663" y="0"/>
                  </a:cubicBezTo>
                  <a:close/>
                </a:path>
              </a:pathLst>
            </a:custGeom>
            <a:solidFill>
              <a:srgbClr val="0051A3"/>
            </a:solidFill>
            <a:ln w="12700">
              <a:noFill/>
              <a:miter lim="400000"/>
            </a:ln>
          </p:spPr>
          <p:txBody>
            <a:bodyPr anchor="ctr"/>
            <a:lstStyle/>
            <a:p>
              <a:pPr algn="ctr" defTabSz="914400"/>
              <a:endParaRPr sz="160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8065135" y="3229610"/>
            <a:ext cx="2789555" cy="53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计算机数字控制机床，主要用于大规模的加工零件；生产率高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.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精密度高；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065259" y="2785441"/>
            <a:ext cx="2241975" cy="42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20000"/>
              </a:lnSpc>
            </a:pPr>
            <a:r>
              <a:rPr lang="zh-CN" b="1" kern="0" spc="14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精密CNC件加工</a:t>
            </a:r>
            <a:endParaRPr lang="zh-CN" altLang="en-US" b="1" kern="0" spc="14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3616960" y="5657850"/>
            <a:ext cx="2177415" cy="312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主营各类精品，高端餐厨具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552182" y="5233999"/>
            <a:ext cx="2241975" cy="42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>
              <a:lnSpc>
                <a:spcPct val="120000"/>
              </a:lnSpc>
            </a:pPr>
            <a:r>
              <a:rPr lang="zh-CN" alt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charset="-122"/>
              </a:rPr>
              <a:t>精品餐厨具</a:t>
            </a:r>
            <a:endParaRPr lang="zh-CN" altLang="en-US" b="1" dirty="0" smtClean="0">
              <a:solidFill>
                <a:prstClr val="black">
                  <a:lumMod val="65000"/>
                  <a:lumOff val="35000"/>
                </a:prstClr>
              </a:solidFill>
              <a:ea typeface="微软雅黑" panose="020B050302020402020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496060" y="2061210"/>
            <a:ext cx="2753995" cy="53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各种非标定制五金件，可来样或是提供图纸，有专业的设计团队开发设计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025642" y="1641806"/>
            <a:ext cx="2241975" cy="42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>
              <a:lnSpc>
                <a:spcPct val="120000"/>
              </a:lnSpc>
            </a:pPr>
            <a:r>
              <a:rPr lang="zh-CN" altLang="en-US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charset="-122"/>
              </a:rPr>
              <a:t>非标五金件</a:t>
            </a:r>
            <a:endParaRPr lang="zh-CN" altLang="en-US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68" name="椭圆 67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01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70" name="文本框 69"/>
              <p:cNvSpPr txBox="1"/>
              <p:nvPr/>
            </p:nvSpPr>
            <p:spPr>
              <a:xfrm>
                <a:off x="1368816" y="59151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业务范围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2640965"/>
            <a:ext cx="1710055" cy="1710055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55" y="2595880"/>
            <a:ext cx="1800000" cy="1800000"/>
          </a:xfrm>
          <a:prstGeom prst="rect">
            <a:avLst/>
          </a:prstGeom>
        </p:spPr>
      </p:pic>
      <p:pic>
        <p:nvPicPr>
          <p:cNvPr id="4" name="图片 3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785" y="4471035"/>
            <a:ext cx="2463165" cy="1941830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980" y="794385"/>
            <a:ext cx="1991360" cy="199136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H_SubTitle_1"/>
          <p:cNvSpPr/>
          <p:nvPr>
            <p:custDataLst>
              <p:tags r:id="rId1"/>
            </p:custDataLst>
          </p:nvPr>
        </p:nvSpPr>
        <p:spPr>
          <a:xfrm>
            <a:off x="7524614" y="1898691"/>
            <a:ext cx="1502303" cy="1502303"/>
          </a:xfrm>
          <a:prstGeom prst="rect">
            <a:avLst/>
          </a:prstGeom>
          <a:solidFill>
            <a:srgbClr val="F08B17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rIns="192000" anchor="ctr"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FFFF"/>
                </a:solidFill>
                <a:ea typeface="微软雅黑" panose="020B0503020204020204" charset="-122"/>
              </a:rPr>
              <a:t>专业</a:t>
            </a:r>
            <a:endParaRPr lang="zh-CN" altLang="en-US" sz="2800" b="1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5124" name="MH_Text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5315" y="5428992"/>
            <a:ext cx="8496754" cy="9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微软雅黑" panose="020B0503020204020204" charset="-122"/>
              </a:rPr>
              <a:t>我们来自五湖四海、但共同的目标孕育着同一个理想，出发点不同但目的地一样，年轻的心在这一刻相聚、团结一致、不理不弃，斩破风浪，勇敢起航。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lt"/>
              <a:ea typeface="微软雅黑" panose="020B0503020204020204" charset="-122"/>
            </a:endParaRPr>
          </a:p>
        </p:txBody>
      </p:sp>
      <p:sp>
        <p:nvSpPr>
          <p:cNvPr id="7" name="MH_SubTitle_1"/>
          <p:cNvSpPr/>
          <p:nvPr>
            <p:custDataLst>
              <p:tags r:id="rId3"/>
            </p:custDataLst>
          </p:nvPr>
        </p:nvSpPr>
        <p:spPr>
          <a:xfrm>
            <a:off x="9094152" y="1898691"/>
            <a:ext cx="1502303" cy="1502303"/>
          </a:xfrm>
          <a:prstGeom prst="rect">
            <a:avLst/>
          </a:prstGeom>
          <a:solidFill>
            <a:srgbClr val="0051A3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rIns="192000" anchor="ctr"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FFFF"/>
                </a:solidFill>
                <a:ea typeface="微软雅黑" panose="020B0503020204020204" charset="-122"/>
              </a:rPr>
              <a:t>年轻</a:t>
            </a:r>
            <a:endParaRPr lang="zh-CN" altLang="en-US" sz="2800" b="1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8" name="MH_SubTitle_1"/>
          <p:cNvSpPr/>
          <p:nvPr>
            <p:custDataLst>
              <p:tags r:id="rId4"/>
            </p:custDataLst>
          </p:nvPr>
        </p:nvSpPr>
        <p:spPr>
          <a:xfrm>
            <a:off x="7524614" y="3475336"/>
            <a:ext cx="1502303" cy="1502303"/>
          </a:xfrm>
          <a:prstGeom prst="rect">
            <a:avLst/>
          </a:prstGeom>
          <a:solidFill>
            <a:srgbClr val="0051A3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rIns="192000" anchor="ctr"/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FFFFFF"/>
                </a:solidFill>
                <a:ea typeface="微软雅黑" panose="020B0503020204020204" charset="-122"/>
              </a:rPr>
              <a:t>创新</a:t>
            </a:r>
            <a:endParaRPr lang="zh-CN" altLang="en-US" sz="2800" b="1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9" name="MH_SubTitle_1"/>
          <p:cNvSpPr/>
          <p:nvPr>
            <p:custDataLst>
              <p:tags r:id="rId5"/>
            </p:custDataLst>
          </p:nvPr>
        </p:nvSpPr>
        <p:spPr>
          <a:xfrm>
            <a:off x="9094152" y="3475336"/>
            <a:ext cx="1502303" cy="1502303"/>
          </a:xfrm>
          <a:prstGeom prst="rect">
            <a:avLst/>
          </a:prstGeom>
          <a:solidFill>
            <a:srgbClr val="F08B17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rIns="192000" anchor="ctr"/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FFFFFF"/>
                </a:solidFill>
                <a:ea typeface="微软雅黑" panose="020B0503020204020204" charset="-122"/>
              </a:rPr>
              <a:t>团结</a:t>
            </a:r>
            <a:endParaRPr lang="zh-CN" altLang="en-US" sz="2800" b="1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37" name="椭圆 36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01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1368816" y="591512"/>
                <a:ext cx="16209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团队介绍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  <p:pic>
        <p:nvPicPr>
          <p:cNvPr id="2" name="图片 1" descr="C:\Users\Administrator\Desktop\招聘\C94BF8DD701A0E2339E98FC700494B35.pngC94BF8DD701A0E2339E98FC700494B3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4920" y="1327785"/>
            <a:ext cx="5989320" cy="382778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124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MH_Text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95315" y="5428992"/>
            <a:ext cx="8496754" cy="9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微软雅黑" panose="020B0503020204020204" charset="-122"/>
              </a:rPr>
              <a:t>我们来自五湖四海、但共同的目标孕育着同一个理想，出发点不同但目的地一样，年轻的心在这一刻相聚、团结一致、不理不弃，斩破风浪，勇敢起航。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+mn-lt"/>
              <a:ea typeface="微软雅黑" panose="020B050302020402020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82030" y="591512"/>
            <a:ext cx="2908431" cy="659777"/>
            <a:chOff x="701347" y="604959"/>
            <a:chExt cx="2908431" cy="659777"/>
          </a:xfrm>
        </p:grpSpPr>
        <p:sp>
          <p:nvSpPr>
            <p:cNvPr id="37" name="椭圆 36"/>
            <p:cNvSpPr/>
            <p:nvPr/>
          </p:nvSpPr>
          <p:spPr>
            <a:xfrm>
              <a:off x="701347" y="639895"/>
              <a:ext cx="560924" cy="560924"/>
            </a:xfrm>
            <a:prstGeom prst="ellipse">
              <a:avLst/>
            </a:prstGeom>
            <a:solidFill>
              <a:srgbClr val="463A9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400" dirty="0" smtClean="0">
                  <a:latin typeface="Impact" panose="020B0806030902050204" pitchFamily="34" charset="0"/>
                </a:rPr>
                <a:t>01</a:t>
              </a:r>
              <a:endParaRPr lang="zh-CN" altLang="en-US" sz="2400" dirty="0">
                <a:latin typeface="Impact" panose="020B0806030902050204" pitchFamily="34" charset="0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1368816" y="604959"/>
              <a:ext cx="2240962" cy="659777"/>
              <a:chOff x="1368816" y="591512"/>
              <a:chExt cx="2240962" cy="659777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1368816" y="591512"/>
                <a:ext cx="1612900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25400" dist="25400" dir="2700000" algn="tl">
                        <a:srgbClr val="000000">
                          <a:alpha val="25000"/>
                        </a:srgbClr>
                      </a:outerShdw>
                    </a:effectLst>
                    <a:latin typeface="思源黑体" panose="020B0500000000000000" pitchFamily="34" charset="-122"/>
                    <a:ea typeface="思源黑体" panose="020B0500000000000000" pitchFamily="34" charset="-122"/>
                  </a:rPr>
                  <a:t>企业风采</a:t>
                </a:r>
                <a:endPara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思源黑体" panose="020B0500000000000000" pitchFamily="34" charset="-122"/>
                  <a:ea typeface="思源黑体" panose="020B0500000000000000" pitchFamily="34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1395710" y="974290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Aparajita" panose="020B0604020202020204" pitchFamily="34" charset="0"/>
                    <a:ea typeface="方正兰亭中粗黑_GBK" panose="02000000000000000000" pitchFamily="2" charset="-122"/>
                    <a:cs typeface="Aparajita" panose="020B0604020202020204" pitchFamily="34" charset="0"/>
                  </a:rPr>
                  <a:t>Creative campus recruitment Conference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Aparajita" panose="020B0604020202020204" pitchFamily="34" charset="0"/>
                  <a:ea typeface="方正兰亭中粗黑_GBK" panose="02000000000000000000" pitchFamily="2" charset="-122"/>
                  <a:cs typeface="Aparajita" panose="020B0604020202020204" pitchFamily="34" charset="0"/>
                </a:endParaRPr>
              </a:p>
            </p:txBody>
          </p:sp>
        </p:grpSp>
      </p:grpSp>
      <p:pic>
        <p:nvPicPr>
          <p:cNvPr id="3" name="图片 2" descr="9ebc95bfdec6d529786624c9a563df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40000">
            <a:off x="911860" y="1837055"/>
            <a:ext cx="1971040" cy="2628900"/>
          </a:xfrm>
          <a:prstGeom prst="rect">
            <a:avLst/>
          </a:prstGeom>
        </p:spPr>
      </p:pic>
      <p:pic>
        <p:nvPicPr>
          <p:cNvPr id="6" name="图片 5" descr="501907a3bfaf7e8bf1d1255362d3e5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360" y="1501775"/>
            <a:ext cx="4144645" cy="2763520"/>
          </a:xfrm>
          <a:prstGeom prst="rect">
            <a:avLst/>
          </a:prstGeom>
        </p:spPr>
      </p:pic>
      <p:pic>
        <p:nvPicPr>
          <p:cNvPr id="10" name="图片 9" descr="e5c41504d789167e124df8b5f44f4a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00000">
            <a:off x="8129270" y="2145030"/>
            <a:ext cx="3002915" cy="22523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MH_TYPE" val="#NeiR#"/>
  <p:tag name="MH_NUMBER" val="4"/>
  <p:tag name="MH_CATEGORY" val="#LiuChBZh#"/>
  <p:tag name="MH_LAYOUT" val="SubTitleText"/>
  <p:tag name="MH" val="20160524110128"/>
  <p:tag name="MH_LIBRARY" val="GRAPHIC"/>
</p:tagLst>
</file>

<file path=ppt/tags/tag11.xml><?xml version="1.0" encoding="utf-8"?>
<p:tagLst xmlns:p="http://schemas.openxmlformats.org/presentationml/2006/main">
  <p:tag name="KSO_WM_UNIT_PLACING_PICTURE_USER_VIEWPORT" val="{&quot;height&quot;:6238,&quot;width&quot;:12373}"/>
</p:tagLst>
</file>

<file path=ppt/tags/tag12.xml><?xml version="1.0" encoding="utf-8"?>
<p:tagLst xmlns:p="http://schemas.openxmlformats.org/presentationml/2006/main">
  <p:tag name="MH" val="20160801175840"/>
  <p:tag name="MH_LIBRARY" val="GRAPHIC"/>
  <p:tag name="MH_TYPE" val="SubTitle"/>
  <p:tag name="MH_ORDER" val="1"/>
</p:tagLst>
</file>

<file path=ppt/tags/tag13.xml><?xml version="1.0" encoding="utf-8"?>
<p:tagLst xmlns:p="http://schemas.openxmlformats.org/presentationml/2006/main">
  <p:tag name="MH" val="20160801175840"/>
  <p:tag name="MH_LIBRARY" val="GRAPHIC"/>
  <p:tag name="MH_TYPE" val="Text"/>
  <p:tag name="MH_ORDER" val="1"/>
</p:tagLst>
</file>

<file path=ppt/tags/tag14.xml><?xml version="1.0" encoding="utf-8"?>
<p:tagLst xmlns:p="http://schemas.openxmlformats.org/presentationml/2006/main">
  <p:tag name="MH" val="20160801175840"/>
  <p:tag name="MH_LIBRARY" val="GRAPHIC"/>
  <p:tag name="MH_TYPE" val="SubTitle"/>
  <p:tag name="MH_ORDER" val="1"/>
</p:tagLst>
</file>

<file path=ppt/tags/tag15.xml><?xml version="1.0" encoding="utf-8"?>
<p:tagLst xmlns:p="http://schemas.openxmlformats.org/presentationml/2006/main">
  <p:tag name="MH" val="20160801175840"/>
  <p:tag name="MH_LIBRARY" val="GRAPHIC"/>
  <p:tag name="MH_TYPE" val="SubTitle"/>
  <p:tag name="MH_ORDER" val="1"/>
</p:tagLst>
</file>

<file path=ppt/tags/tag16.xml><?xml version="1.0" encoding="utf-8"?>
<p:tagLst xmlns:p="http://schemas.openxmlformats.org/presentationml/2006/main">
  <p:tag name="MH" val="20160801175840"/>
  <p:tag name="MH_LIBRARY" val="GRAPHIC"/>
  <p:tag name="MH_TYPE" val="SubTitle"/>
  <p:tag name="MH_ORDER" val="1"/>
</p:tagLst>
</file>

<file path=ppt/tags/tag17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801175840"/>
  <p:tag name="MH_LIBRARY" val="GRAPHIC"/>
</p:tagLst>
</file>

<file path=ppt/tags/tag18.xml><?xml version="1.0" encoding="utf-8"?>
<p:tagLst xmlns:p="http://schemas.openxmlformats.org/presentationml/2006/main">
  <p:tag name="MH" val="20160801175840"/>
  <p:tag name="MH_LIBRARY" val="GRAPHIC"/>
  <p:tag name="MH_TYPE" val="Text"/>
  <p:tag name="MH_ORDER" val="1"/>
</p:tagLst>
</file>

<file path=ppt/tags/tag19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801175840"/>
  <p:tag name="MH_LIBRARY" val="GRAPHIC"/>
</p:tagLst>
</file>

<file path=ppt/tags/tag2.xml><?xml version="1.0" encoding="utf-8"?>
<p:tagLst xmlns:p="http://schemas.openxmlformats.org/presentationml/2006/main">
  <p:tag name="PA" val="v3.0.1"/>
</p:tagLst>
</file>

<file path=ppt/tags/tag20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801175840"/>
  <p:tag name="MH_LIBRARY" val="GRAPHIC"/>
</p:tagLst>
</file>

<file path=ppt/tags/tag21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801175840"/>
  <p:tag name="MH_LIBRARY" val="GRAPHIC"/>
</p:tagLst>
</file>

<file path=ppt/tags/tag22.xml><?xml version="1.0" encoding="utf-8"?>
<p:tagLst xmlns:p="http://schemas.openxmlformats.org/presentationml/2006/main">
  <p:tag name="MH_TYPE" val="#NeiR#"/>
  <p:tag name="MH_NUMBER" val="1"/>
  <p:tag name="MH_CATEGORY" val="#TuWHP#"/>
  <p:tag name="MH_LAYOUT" val="SubTitleText"/>
  <p:tag name="MH" val="20160801175840"/>
  <p:tag name="MH_LIBRARY" val="GRAPHIC"/>
</p:tagLst>
</file>

<file path=ppt/tags/tag23.xml><?xml version="1.0" encoding="utf-8"?>
<p:tagLst xmlns:p="http://schemas.openxmlformats.org/presentationml/2006/main">
  <p:tag name="MH" val="20160410221154"/>
  <p:tag name="MH_LIBRARY" val="GRAPHIC"/>
  <p:tag name="MH_ORDER" val="文本框 25"/>
</p:tagLst>
</file>

<file path=ppt/tags/tag24.xml><?xml version="1.0" encoding="utf-8"?>
<p:tagLst xmlns:p="http://schemas.openxmlformats.org/presentationml/2006/main">
  <p:tag name="MH" val="20160410222557"/>
  <p:tag name="MH_LIBRARY" val="GRAPHIC"/>
  <p:tag name="MH_ORDER" val="Picture 1"/>
</p:tagLst>
</file>

<file path=ppt/tags/tag25.xml><?xml version="1.0" encoding="utf-8"?>
<p:tagLst xmlns:p="http://schemas.openxmlformats.org/presentationml/2006/main">
  <p:tag name="MH" val="20160410222557"/>
  <p:tag name="MH_LIBRARY" val="GRAPHIC"/>
  <p:tag name="MH_ORDER" val="Rectangle 8"/>
</p:tagLst>
</file>

<file path=ppt/tags/tag26.xml><?xml version="1.0" encoding="utf-8"?>
<p:tagLst xmlns:p="http://schemas.openxmlformats.org/presentationml/2006/main">
  <p:tag name="MH" val="20160410222557"/>
  <p:tag name="MH_LIBRARY" val="GRAPHIC"/>
  <p:tag name="MH_ORDER" val="Group 5"/>
</p:tagLst>
</file>

<file path=ppt/tags/tag27.xml><?xml version="1.0" encoding="utf-8"?>
<p:tagLst xmlns:p="http://schemas.openxmlformats.org/presentationml/2006/main">
  <p:tag name="MH" val="20160410222557"/>
  <p:tag name="MH_LIBRARY" val="GRAPHIC"/>
  <p:tag name="MH_ORDER" val="Rectangle 11"/>
</p:tagLst>
</file>

<file path=ppt/tags/tag28.xml><?xml version="1.0" encoding="utf-8"?>
<p:tagLst xmlns:p="http://schemas.openxmlformats.org/presentationml/2006/main">
  <p:tag name="MH" val="20160410222557"/>
  <p:tag name="MH_LIBRARY" val="GRAPHIC"/>
  <p:tag name="MH_ORDER" val="Group 30"/>
</p:tagLst>
</file>

<file path=ppt/tags/tag29.xml><?xml version="1.0" encoding="utf-8"?>
<p:tagLst xmlns:p="http://schemas.openxmlformats.org/presentationml/2006/main">
  <p:tag name="MH" val="20160410222557"/>
  <p:tag name="MH_LIBRARY" val="GRAPHIC"/>
  <p:tag name="MH_ORDER" val="Rectangle 27"/>
</p:tagLst>
</file>

<file path=ppt/tags/tag3.xml><?xml version="1.0" encoding="utf-8"?>
<p:tagLst xmlns:p="http://schemas.openxmlformats.org/presentationml/2006/main">
  <p:tag name="PA" val="v3.0.1"/>
</p:tagLst>
</file>

<file path=ppt/tags/tag30.xml><?xml version="1.0" encoding="utf-8"?>
<p:tagLst xmlns:p="http://schemas.openxmlformats.org/presentationml/2006/main">
  <p:tag name="MH" val="20160410222557"/>
  <p:tag name="MH_LIBRARY" val="GRAPHIC"/>
  <p:tag name="MH_ORDER" val="Group 35"/>
</p:tagLst>
</file>

<file path=ppt/tags/tag31.xml><?xml version="1.0" encoding="utf-8"?>
<p:tagLst xmlns:p="http://schemas.openxmlformats.org/presentationml/2006/main">
  <p:tag name="MH" val="20160410222557"/>
  <p:tag name="MH_LIBRARY" val="GRAPHIC"/>
  <p:tag name="MH_ORDER" val="Rectangle 14"/>
</p:tagLst>
</file>

<file path=ppt/tags/tag32.xml><?xml version="1.0" encoding="utf-8"?>
<p:tagLst xmlns:p="http://schemas.openxmlformats.org/presentationml/2006/main">
  <p:tag name="MH" val="20160410222557"/>
  <p:tag name="MH_LIBRARY" val="GRAPHIC"/>
  <p:tag name="MH_ORDER" val="Group 38"/>
</p:tagLst>
</file>

<file path=ppt/tags/tag33.xml><?xml version="1.0" encoding="utf-8"?>
<p:tagLst xmlns:p="http://schemas.openxmlformats.org/presentationml/2006/main">
  <p:tag name="commondata" val="eyJoZGlkIjoiMzg1OTQzY2FkZjUyOTQ0YTFlYjA0ZTIzZDE0NzlhM2IifQ==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PA" val="v3.0.1"/>
</p:tagLst>
</file>

<file path=ppt/tags/tag8.xml><?xml version="1.0" encoding="utf-8"?>
<p:tagLst xmlns:p="http://schemas.openxmlformats.org/presentationml/2006/main">
  <p:tag name="MH" val="20160801195634"/>
  <p:tag name="MH_LIBRARY" val="GRAPHIC"/>
  <p:tag name="MH_TYPE" val="Other"/>
  <p:tag name="MH_ORDER" val="1"/>
</p:tagLst>
</file>

<file path=ppt/tags/tag9.xml><?xml version="1.0" encoding="utf-8"?>
<p:tagLst xmlns:p="http://schemas.openxmlformats.org/presentationml/2006/main">
  <p:tag name="MH" val="20160801195634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5258</Words>
  <Application>WPS 演示</Application>
  <PresentationFormat>宽屏</PresentationFormat>
  <Paragraphs>496</Paragraphs>
  <Slides>28</Slides>
  <Notes>30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3" baseType="lpstr">
      <vt:lpstr>Arial</vt:lpstr>
      <vt:lpstr>宋体</vt:lpstr>
      <vt:lpstr>Wingdings</vt:lpstr>
      <vt:lpstr>方正兰亭中粗黑_GBK</vt:lpstr>
      <vt:lpstr>黑体</vt:lpstr>
      <vt:lpstr>思源黑体</vt:lpstr>
      <vt:lpstr>方正大黑简体</vt:lpstr>
      <vt:lpstr>Aparajita</vt:lpstr>
      <vt:lpstr>Impact</vt:lpstr>
      <vt:lpstr>微软雅黑</vt:lpstr>
      <vt:lpstr>汉仪程行简</vt:lpstr>
      <vt:lpstr>Lato</vt:lpstr>
      <vt:lpstr>Lato Light</vt:lpstr>
      <vt:lpstr>Raleway Medium</vt:lpstr>
      <vt:lpstr>方正兰亭细黑_GBK</vt:lpstr>
      <vt:lpstr>Futura Md BT</vt:lpstr>
      <vt:lpstr>方正兰亭粗黑简体</vt:lpstr>
      <vt:lpstr>Arial</vt:lpstr>
      <vt:lpstr>Calibri</vt:lpstr>
      <vt:lpstr>Arial Narrow</vt:lpstr>
      <vt:lpstr>Raleway</vt:lpstr>
      <vt:lpstr>Arial Unicode MS</vt:lpstr>
      <vt:lpstr>Open Sans</vt:lpstr>
      <vt:lpstr>方正细圆简体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Alan吴จุ๊บ</cp:lastModifiedBy>
  <cp:revision>98</cp:revision>
  <dcterms:created xsi:type="dcterms:W3CDTF">2021-03-03T01:59:00Z</dcterms:created>
  <dcterms:modified xsi:type="dcterms:W3CDTF">2024-09-29T07:26:19Z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E2D9B0C6884642B2A3C391FF62A316CA_13</vt:lpwstr>
  </property>
  <property fmtid="{D5CDD505-2E9C-101B-9397-08002B2CF9AE}" pid="3" name="KSOProductBuildVer">
    <vt:lpwstr>2052-12.1.0.16388</vt:lpwstr>
  </property>
</Properties>
</file>